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4.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6.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7.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8.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9.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10.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1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2.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13.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14.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16.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17.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18.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20.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notesSlides/notesSlide21.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2.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23.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24.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26.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27.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28.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29.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30.xml" ContentType="application/vnd.openxmlformats-officedocument.presentationml.notesSlid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notesSlides/notesSlide31.xml" ContentType="application/vnd.openxmlformats-officedocument.presentationml.notesSlide+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32.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33.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34.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35.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notesSlides/notesSlide36.xml" ContentType="application/vnd.openxmlformats-officedocument.presentationml.notesSlide+xml"/>
  <Override PartName="/ppt/tags/tag295.xml" ContentType="application/vnd.openxmlformats-officedocument.presentationml.tags+xml"/>
  <Override PartName="/ppt/tags/tag296.xml" ContentType="application/vnd.openxmlformats-officedocument.presentationml.tags+xml"/>
  <Override PartName="/ppt/notesSlides/notesSlide37.xml" ContentType="application/vnd.openxmlformats-officedocument.presentationml.notesSlide+xml"/>
  <Override PartName="/ppt/tags/tag297.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4" r:id="rId1"/>
    <p:sldMasterId id="2147484221" r:id="rId2"/>
    <p:sldMasterId id="2147484229" r:id="rId3"/>
    <p:sldMasterId id="2147484238" r:id="rId4"/>
    <p:sldMasterId id="2147484244" r:id="rId5"/>
  </p:sldMasterIdLst>
  <p:notesMasterIdLst>
    <p:notesMasterId r:id="rId49"/>
  </p:notesMasterIdLst>
  <p:handoutMasterIdLst>
    <p:handoutMasterId r:id="rId50"/>
  </p:handoutMasterIdLst>
  <p:sldIdLst>
    <p:sldId id="256" r:id="rId6"/>
    <p:sldId id="278" r:id="rId7"/>
    <p:sldId id="368" r:id="rId8"/>
    <p:sldId id="370" r:id="rId9"/>
    <p:sldId id="367" r:id="rId10"/>
    <p:sldId id="369" r:id="rId11"/>
    <p:sldId id="281" r:id="rId12"/>
    <p:sldId id="324" r:id="rId13"/>
    <p:sldId id="364" r:id="rId14"/>
    <p:sldId id="365" r:id="rId15"/>
    <p:sldId id="366" r:id="rId16"/>
    <p:sldId id="282" r:id="rId17"/>
    <p:sldId id="283" r:id="rId18"/>
    <p:sldId id="285" r:id="rId19"/>
    <p:sldId id="287" r:id="rId20"/>
    <p:sldId id="280" r:id="rId21"/>
    <p:sldId id="325" r:id="rId22"/>
    <p:sldId id="326" r:id="rId23"/>
    <p:sldId id="327" r:id="rId24"/>
    <p:sldId id="291" r:id="rId25"/>
    <p:sldId id="292" r:id="rId26"/>
    <p:sldId id="293" r:id="rId27"/>
    <p:sldId id="299" r:id="rId28"/>
    <p:sldId id="301" r:id="rId29"/>
    <p:sldId id="363" r:id="rId30"/>
    <p:sldId id="353" r:id="rId31"/>
    <p:sldId id="302" r:id="rId32"/>
    <p:sldId id="304" r:id="rId33"/>
    <p:sldId id="305" r:id="rId34"/>
    <p:sldId id="309" r:id="rId35"/>
    <p:sldId id="313" r:id="rId36"/>
    <p:sldId id="314" r:id="rId37"/>
    <p:sldId id="354" r:id="rId38"/>
    <p:sldId id="355" r:id="rId39"/>
    <p:sldId id="356" r:id="rId40"/>
    <p:sldId id="357" r:id="rId41"/>
    <p:sldId id="358" r:id="rId42"/>
    <p:sldId id="359" r:id="rId43"/>
    <p:sldId id="360" r:id="rId44"/>
    <p:sldId id="361" r:id="rId45"/>
    <p:sldId id="362" r:id="rId46"/>
    <p:sldId id="277" r:id="rId47"/>
    <p:sldId id="351" r:id="rId48"/>
  </p:sldIdLst>
  <p:sldSz cx="9144000" cy="6858000" type="screen4x3"/>
  <p:notesSz cx="6797675" cy="9926638"/>
  <p:custDataLst>
    <p:tags r:id="rId5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CEF3"/>
    <a:srgbClr val="10F2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7442" autoAdjust="0"/>
  </p:normalViewPr>
  <p:slideViewPr>
    <p:cSldViewPr>
      <p:cViewPr varScale="1">
        <p:scale>
          <a:sx n="84" d="100"/>
          <a:sy n="84" d="100"/>
        </p:scale>
        <p:origin x="229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A93FDE2E-F5D5-4C64-9D14-EBF6B7E643BB}">
      <dgm:prSet phldrT="[Text]" custT="1"/>
      <dgm:spPr>
        <a:solidFill>
          <a:schemeClr val="accent4">
            <a:lumMod val="20000"/>
            <a:lumOff val="80000"/>
          </a:schemeClr>
        </a:solidFill>
      </dgm:spPr>
      <dgm:t>
        <a:bodyPr/>
        <a:lstStyle/>
        <a:p>
          <a:r>
            <a:rPr lang="de-DE" sz="2800" b="1" dirty="0">
              <a:solidFill>
                <a:schemeClr val="tx1"/>
              </a:solidFill>
            </a:rPr>
            <a:t>Schulleitung</a:t>
          </a:r>
        </a:p>
      </dgm:t>
    </dgm:pt>
    <dgm:pt modelId="{5857C2B9-D224-47E7-8490-C3D79DBE0304}" type="sibTrans" cxnId="{827BB7C7-30BC-47A1-A5F8-542C6771E643}">
      <dgm:prSet/>
      <dgm:spPr/>
      <dgm:t>
        <a:bodyPr/>
        <a:lstStyle/>
        <a:p>
          <a:endParaRPr lang="de-DE"/>
        </a:p>
      </dgm:t>
    </dgm:pt>
    <dgm:pt modelId="{EA0898A7-58C1-4864-A74B-2B52813B078F}" type="parTrans" cxnId="{827BB7C7-30BC-47A1-A5F8-542C6771E643}">
      <dgm:prSet/>
      <dgm:spPr/>
      <dgm:t>
        <a:bodyPr/>
        <a:lstStyle/>
        <a:p>
          <a:endParaRPr lang="de-DE"/>
        </a:p>
      </dgm:t>
    </dgm:pt>
    <dgm:pt modelId="{3E2E2DA4-0D10-4C16-B8CA-E1649D600648}">
      <dgm:prSet phldrT="[Text]" custT="1"/>
      <dgm:spPr>
        <a:solidFill>
          <a:schemeClr val="accent4">
            <a:lumMod val="20000"/>
            <a:lumOff val="80000"/>
          </a:schemeClr>
        </a:solidFill>
      </dgm:spPr>
      <dgm:t>
        <a:bodyPr/>
        <a:lstStyle/>
        <a:p>
          <a:r>
            <a:rPr lang="de-DE" sz="2800" b="1" dirty="0">
              <a:solidFill>
                <a:schemeClr val="tx1"/>
              </a:solidFill>
            </a:rPr>
            <a:t>Schulrat</a:t>
          </a:r>
        </a:p>
      </dgm:t>
    </dgm:pt>
    <dgm:pt modelId="{97743F71-6691-4DA9-AD7F-D1414F12D467}" type="sibTrans" cxnId="{8D345480-A93F-42E0-8DCF-AE767488EF94}">
      <dgm:prSet/>
      <dgm:spPr/>
      <dgm:t>
        <a:bodyPr/>
        <a:lstStyle/>
        <a:p>
          <a:endParaRPr lang="de-DE"/>
        </a:p>
      </dgm:t>
    </dgm:pt>
    <dgm:pt modelId="{0F4E6C6E-EF89-43C6-8A26-BA44DC723934}" type="parTrans" cxnId="{8D345480-A93F-42E0-8DCF-AE767488EF94}">
      <dgm:prSet/>
      <dgm:spPr/>
      <dgm:t>
        <a:bodyPr/>
        <a:lstStyle/>
        <a:p>
          <a:endParaRPr lang="de-DE"/>
        </a:p>
      </dgm:t>
    </dgm:pt>
    <dgm:pt modelId="{2D2853DF-8187-4E48-8F2F-6D32F930B8A1}">
      <dgm:prSet phldrT="[Text]" custT="1"/>
      <dgm:spPr>
        <a:solidFill>
          <a:schemeClr val="accent4">
            <a:lumMod val="20000"/>
            <a:lumOff val="80000"/>
          </a:schemeClr>
        </a:solidFill>
      </dgm:spPr>
      <dgm:t>
        <a:bodyPr/>
        <a:lstStyle/>
        <a:p>
          <a:r>
            <a:rPr lang="de-DE" sz="2800" b="1" dirty="0">
              <a:solidFill>
                <a:schemeClr val="tx1"/>
              </a:solidFill>
            </a:rPr>
            <a:t>Bildungs- und Kulturdirektion</a:t>
          </a:r>
          <a:br>
            <a:rPr lang="de-DE" sz="2800" b="1" dirty="0">
              <a:solidFill>
                <a:schemeClr val="tx1"/>
              </a:solidFill>
            </a:rPr>
          </a:br>
          <a:r>
            <a:rPr lang="de-DE" sz="2000" b="1" dirty="0">
              <a:solidFill>
                <a:schemeClr val="tx1"/>
              </a:solidFill>
            </a:rPr>
            <a:t>Amt für Volksschulen</a:t>
          </a:r>
        </a:p>
      </dgm:t>
    </dgm:pt>
    <dgm:pt modelId="{141CE88D-9187-47E6-B4A9-1A9DC8AB3AE9}" type="sibTrans" cxnId="{68EE20F9-AE90-4F3D-B8FA-B2B05E9E109B}">
      <dgm:prSet/>
      <dgm:spPr/>
      <dgm:t>
        <a:bodyPr/>
        <a:lstStyle/>
        <a:p>
          <a:endParaRPr lang="de-DE"/>
        </a:p>
      </dgm:t>
    </dgm:pt>
    <dgm:pt modelId="{31CE68A6-9681-4E51-8C8E-3ED47E322619}" type="parTrans" cxnId="{68EE20F9-AE90-4F3D-B8FA-B2B05E9E109B}">
      <dgm:prSet/>
      <dgm:spPr/>
      <dgm:t>
        <a:bodyPr/>
        <a:lstStyle/>
        <a:p>
          <a:endParaRPr lang="de-DE"/>
        </a:p>
      </dgm:t>
    </dgm:pt>
    <dgm:pt modelId="{52A81F55-0621-461B-8651-1D02CE3A1ABE}">
      <dgm:prSet phldrT="[Text]" custT="1"/>
      <dgm:spPr>
        <a:solidFill>
          <a:schemeClr val="accent5">
            <a:lumMod val="60000"/>
            <a:lumOff val="40000"/>
          </a:schemeClr>
        </a:solidFill>
      </dgm:spPr>
      <dgm:t>
        <a:bodyPr/>
        <a:lstStyle/>
        <a:p>
          <a:r>
            <a:rPr lang="de-DE" sz="2800" b="1" dirty="0">
              <a:solidFill>
                <a:schemeClr val="tx1"/>
              </a:solidFill>
            </a:rPr>
            <a:t>Erziehungsrat</a:t>
          </a:r>
        </a:p>
      </dgm:t>
    </dgm:pt>
    <dgm:pt modelId="{38E9B943-C624-4032-A38C-CFC50DCB1B40}" type="sibTrans" cxnId="{1FDA076F-098A-4B48-AFFB-628D1310393D}">
      <dgm:prSet/>
      <dgm:spPr/>
      <dgm:t>
        <a:bodyPr/>
        <a:lstStyle/>
        <a:p>
          <a:endParaRPr lang="de-DE"/>
        </a:p>
      </dgm:t>
    </dgm:pt>
    <dgm:pt modelId="{ABF9DDE4-CB79-46F2-A013-1B6B8145AE5A}" type="parTrans" cxnId="{1FDA076F-098A-4B48-AFFB-628D1310393D}">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pt>
    <dgm:pt modelId="{577D8913-7389-4E34-9EC1-066AEC3B81D9}" type="pres">
      <dgm:prSet presAssocID="{52A81F55-0621-461B-8651-1D02CE3A1ABE}" presName="node" presStyleLbl="node1" presStyleIdx="0" presStyleCnt="4">
        <dgm:presLayoutVars>
          <dgm:bulletEnabled val="1"/>
        </dgm:presLayoutVars>
      </dgm:prSet>
      <dgm:spPr/>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pt>
  </dgm:ptLst>
  <dgm:cxnLst>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C27C9D57-AE01-4055-9EBF-255C35E0CCBF}" type="presOf" srcId="{2D2853DF-8187-4E48-8F2F-6D32F930B8A1}" destId="{F68BFF66-C4F0-485F-8817-EEEE1BD9D48A}"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68EE20F9-AE90-4F3D-B8FA-B2B05E9E109B}" srcId="{EC49FD6A-3A5F-4B4C-BB3B-21CC03E7C768}" destId="{2D2853DF-8187-4E48-8F2F-6D32F930B8A1}" srcOrd="1" destOrd="0" parTransId="{31CE68A6-9681-4E51-8C8E-3ED47E322619}" sibTransId="{141CE88D-9187-47E6-B4A9-1A9DC8AB3AE9}"/>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A93FDE2E-F5D5-4C64-9D14-EBF6B7E643BB}">
      <dgm:prSet phldrT="[Text]" custT="1"/>
      <dgm:spPr>
        <a:solidFill>
          <a:schemeClr val="accent4">
            <a:lumMod val="20000"/>
            <a:lumOff val="80000"/>
          </a:schemeClr>
        </a:solidFill>
      </dgm:spPr>
      <dgm:t>
        <a:bodyPr/>
        <a:lstStyle/>
        <a:p>
          <a:r>
            <a:rPr lang="de-DE" sz="2800" b="1" dirty="0">
              <a:solidFill>
                <a:schemeClr val="tx1"/>
              </a:solidFill>
            </a:rPr>
            <a:t>Schulleitung</a:t>
          </a:r>
        </a:p>
      </dgm:t>
    </dgm:pt>
    <dgm:pt modelId="{5857C2B9-D224-47E7-8490-C3D79DBE0304}" type="sibTrans" cxnId="{827BB7C7-30BC-47A1-A5F8-542C6771E643}">
      <dgm:prSet/>
      <dgm:spPr/>
      <dgm:t>
        <a:bodyPr/>
        <a:lstStyle/>
        <a:p>
          <a:endParaRPr lang="de-DE"/>
        </a:p>
      </dgm:t>
    </dgm:pt>
    <dgm:pt modelId="{EA0898A7-58C1-4864-A74B-2B52813B078F}" type="parTrans" cxnId="{827BB7C7-30BC-47A1-A5F8-542C6771E643}">
      <dgm:prSet/>
      <dgm:spPr/>
      <dgm:t>
        <a:bodyPr/>
        <a:lstStyle/>
        <a:p>
          <a:endParaRPr lang="de-DE"/>
        </a:p>
      </dgm:t>
    </dgm:pt>
    <dgm:pt modelId="{3E2E2DA4-0D10-4C16-B8CA-E1649D600648}">
      <dgm:prSet phldrT="[Text]" custT="1"/>
      <dgm:spPr>
        <a:solidFill>
          <a:schemeClr val="accent4">
            <a:lumMod val="20000"/>
            <a:lumOff val="80000"/>
          </a:schemeClr>
        </a:solidFill>
      </dgm:spPr>
      <dgm:t>
        <a:bodyPr/>
        <a:lstStyle/>
        <a:p>
          <a:r>
            <a:rPr lang="de-DE" sz="2800" b="1" dirty="0">
              <a:solidFill>
                <a:schemeClr val="tx1"/>
              </a:solidFill>
            </a:rPr>
            <a:t>Schulrat</a:t>
          </a:r>
        </a:p>
      </dgm:t>
    </dgm:pt>
    <dgm:pt modelId="{97743F71-6691-4DA9-AD7F-D1414F12D467}" type="sibTrans" cxnId="{8D345480-A93F-42E0-8DCF-AE767488EF94}">
      <dgm:prSet/>
      <dgm:spPr/>
      <dgm:t>
        <a:bodyPr/>
        <a:lstStyle/>
        <a:p>
          <a:endParaRPr lang="de-DE"/>
        </a:p>
      </dgm:t>
    </dgm:pt>
    <dgm:pt modelId="{0F4E6C6E-EF89-43C6-8A26-BA44DC723934}" type="parTrans" cxnId="{8D345480-A93F-42E0-8DCF-AE767488EF94}">
      <dgm:prSet/>
      <dgm:spPr/>
      <dgm:t>
        <a:bodyPr/>
        <a:lstStyle/>
        <a:p>
          <a:endParaRPr lang="de-DE"/>
        </a:p>
      </dgm:t>
    </dgm:pt>
    <dgm:pt modelId="{2D2853DF-8187-4E48-8F2F-6D32F930B8A1}">
      <dgm:prSet phldrT="[Text]" custT="1"/>
      <dgm:spPr>
        <a:solidFill>
          <a:schemeClr val="accent5">
            <a:lumMod val="60000"/>
            <a:lumOff val="40000"/>
          </a:schemeClr>
        </a:solidFill>
      </dgm:spPr>
      <dgm:t>
        <a:bodyPr/>
        <a:lstStyle/>
        <a:p>
          <a:r>
            <a:rPr lang="de-DE" sz="2800" b="1" dirty="0">
              <a:solidFill>
                <a:schemeClr val="tx1"/>
              </a:solidFill>
            </a:rPr>
            <a:t>Bildungs- und Kulturdirektion</a:t>
          </a:r>
          <a:br>
            <a:rPr lang="de-DE" sz="2800" b="1" dirty="0">
              <a:solidFill>
                <a:schemeClr val="tx1"/>
              </a:solidFill>
            </a:rPr>
          </a:br>
          <a:r>
            <a:rPr lang="de-DE" sz="2000" b="1" dirty="0">
              <a:solidFill>
                <a:schemeClr val="tx1"/>
              </a:solidFill>
            </a:rPr>
            <a:t>Amt für Volksschulen</a:t>
          </a:r>
        </a:p>
      </dgm:t>
    </dgm:pt>
    <dgm:pt modelId="{141CE88D-9187-47E6-B4A9-1A9DC8AB3AE9}" type="sibTrans" cxnId="{68EE20F9-AE90-4F3D-B8FA-B2B05E9E109B}">
      <dgm:prSet/>
      <dgm:spPr/>
      <dgm:t>
        <a:bodyPr/>
        <a:lstStyle/>
        <a:p>
          <a:endParaRPr lang="de-DE"/>
        </a:p>
      </dgm:t>
    </dgm:pt>
    <dgm:pt modelId="{31CE68A6-9681-4E51-8C8E-3ED47E322619}" type="parTrans" cxnId="{68EE20F9-AE90-4F3D-B8FA-B2B05E9E109B}">
      <dgm:prSet/>
      <dgm:spPr/>
      <dgm:t>
        <a:bodyPr/>
        <a:lstStyle/>
        <a:p>
          <a:endParaRPr lang="de-DE"/>
        </a:p>
      </dgm:t>
    </dgm:pt>
    <dgm:pt modelId="{52A81F55-0621-461B-8651-1D02CE3A1ABE}">
      <dgm:prSet phldrT="[Text]" custT="1"/>
      <dgm:spPr>
        <a:solidFill>
          <a:schemeClr val="accent4">
            <a:lumMod val="20000"/>
            <a:lumOff val="80000"/>
          </a:schemeClr>
        </a:solidFill>
      </dgm:spPr>
      <dgm:t>
        <a:bodyPr/>
        <a:lstStyle/>
        <a:p>
          <a:r>
            <a:rPr lang="de-DE" sz="2800" b="1" dirty="0">
              <a:solidFill>
                <a:schemeClr val="tx1"/>
              </a:solidFill>
            </a:rPr>
            <a:t>Erziehungsrat</a:t>
          </a:r>
        </a:p>
      </dgm:t>
    </dgm:pt>
    <dgm:pt modelId="{38E9B943-C624-4032-A38C-CFC50DCB1B40}" type="sibTrans" cxnId="{1FDA076F-098A-4B48-AFFB-628D1310393D}">
      <dgm:prSet/>
      <dgm:spPr/>
      <dgm:t>
        <a:bodyPr/>
        <a:lstStyle/>
        <a:p>
          <a:endParaRPr lang="de-DE"/>
        </a:p>
      </dgm:t>
    </dgm:pt>
    <dgm:pt modelId="{ABF9DDE4-CB79-46F2-A013-1B6B8145AE5A}" type="parTrans" cxnId="{1FDA076F-098A-4B48-AFFB-628D1310393D}">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pt>
    <dgm:pt modelId="{577D8913-7389-4E34-9EC1-066AEC3B81D9}" type="pres">
      <dgm:prSet presAssocID="{52A81F55-0621-461B-8651-1D02CE3A1ABE}" presName="node" presStyleLbl="node1" presStyleIdx="0" presStyleCnt="4">
        <dgm:presLayoutVars>
          <dgm:bulletEnabled val="1"/>
        </dgm:presLayoutVars>
      </dgm:prSet>
      <dgm:spPr/>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pt>
  </dgm:ptLst>
  <dgm:cxnLst>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C27C9D57-AE01-4055-9EBF-255C35E0CCBF}" type="presOf" srcId="{2D2853DF-8187-4E48-8F2F-6D32F930B8A1}" destId="{F68BFF66-C4F0-485F-8817-EEEE1BD9D48A}"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68EE20F9-AE90-4F3D-B8FA-B2B05E9E109B}" srcId="{EC49FD6A-3A5F-4B4C-BB3B-21CC03E7C768}" destId="{2D2853DF-8187-4E48-8F2F-6D32F930B8A1}" srcOrd="1" destOrd="0" parTransId="{31CE68A6-9681-4E51-8C8E-3ED47E322619}" sibTransId="{141CE88D-9187-47E6-B4A9-1A9DC8AB3AE9}"/>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A93FDE2E-F5D5-4C64-9D14-EBF6B7E643BB}">
      <dgm:prSet phldrT="[Text]" custT="1"/>
      <dgm:spPr>
        <a:solidFill>
          <a:schemeClr val="accent4">
            <a:lumMod val="20000"/>
            <a:lumOff val="80000"/>
          </a:schemeClr>
        </a:solidFill>
      </dgm:spPr>
      <dgm:t>
        <a:bodyPr/>
        <a:lstStyle/>
        <a:p>
          <a:r>
            <a:rPr lang="de-DE" sz="2800" b="1" dirty="0">
              <a:solidFill>
                <a:schemeClr val="tx1"/>
              </a:solidFill>
            </a:rPr>
            <a:t>Schulleitung</a:t>
          </a:r>
        </a:p>
      </dgm:t>
    </dgm:pt>
    <dgm:pt modelId="{5857C2B9-D224-47E7-8490-C3D79DBE0304}" type="sibTrans" cxnId="{827BB7C7-30BC-47A1-A5F8-542C6771E643}">
      <dgm:prSet/>
      <dgm:spPr/>
      <dgm:t>
        <a:bodyPr/>
        <a:lstStyle/>
        <a:p>
          <a:endParaRPr lang="de-DE"/>
        </a:p>
      </dgm:t>
    </dgm:pt>
    <dgm:pt modelId="{EA0898A7-58C1-4864-A74B-2B52813B078F}" type="parTrans" cxnId="{827BB7C7-30BC-47A1-A5F8-542C6771E643}">
      <dgm:prSet/>
      <dgm:spPr/>
      <dgm:t>
        <a:bodyPr/>
        <a:lstStyle/>
        <a:p>
          <a:endParaRPr lang="de-DE"/>
        </a:p>
      </dgm:t>
    </dgm:pt>
    <dgm:pt modelId="{3E2E2DA4-0D10-4C16-B8CA-E1649D600648}">
      <dgm:prSet phldrT="[Text]" custT="1"/>
      <dgm:spPr>
        <a:solidFill>
          <a:schemeClr val="accent5">
            <a:lumMod val="60000"/>
            <a:lumOff val="40000"/>
          </a:schemeClr>
        </a:solidFill>
      </dgm:spPr>
      <dgm:t>
        <a:bodyPr/>
        <a:lstStyle/>
        <a:p>
          <a:r>
            <a:rPr lang="de-DE" sz="2800" b="1" dirty="0">
              <a:solidFill>
                <a:schemeClr val="tx1"/>
              </a:solidFill>
            </a:rPr>
            <a:t>Schulrat</a:t>
          </a:r>
        </a:p>
      </dgm:t>
    </dgm:pt>
    <dgm:pt modelId="{97743F71-6691-4DA9-AD7F-D1414F12D467}" type="sibTrans" cxnId="{8D345480-A93F-42E0-8DCF-AE767488EF94}">
      <dgm:prSet/>
      <dgm:spPr/>
      <dgm:t>
        <a:bodyPr/>
        <a:lstStyle/>
        <a:p>
          <a:endParaRPr lang="de-DE"/>
        </a:p>
      </dgm:t>
    </dgm:pt>
    <dgm:pt modelId="{0F4E6C6E-EF89-43C6-8A26-BA44DC723934}" type="parTrans" cxnId="{8D345480-A93F-42E0-8DCF-AE767488EF94}">
      <dgm:prSet/>
      <dgm:spPr/>
      <dgm:t>
        <a:bodyPr/>
        <a:lstStyle/>
        <a:p>
          <a:endParaRPr lang="de-DE"/>
        </a:p>
      </dgm:t>
    </dgm:pt>
    <dgm:pt modelId="{2D2853DF-8187-4E48-8F2F-6D32F930B8A1}">
      <dgm:prSet phldrT="[Text]" custT="1"/>
      <dgm:spPr>
        <a:solidFill>
          <a:schemeClr val="accent4">
            <a:lumMod val="20000"/>
            <a:lumOff val="80000"/>
          </a:schemeClr>
        </a:solidFill>
      </dgm:spPr>
      <dgm:t>
        <a:bodyPr/>
        <a:lstStyle/>
        <a:p>
          <a:r>
            <a:rPr lang="de-DE" sz="2800" b="1" dirty="0">
              <a:solidFill>
                <a:schemeClr val="tx1"/>
              </a:solidFill>
            </a:rPr>
            <a:t>Bildungs- und Kulturdirektion</a:t>
          </a:r>
          <a:br>
            <a:rPr lang="de-DE" sz="2800" b="1" dirty="0">
              <a:solidFill>
                <a:schemeClr val="tx1"/>
              </a:solidFill>
            </a:rPr>
          </a:br>
          <a:r>
            <a:rPr lang="de-DE" sz="2000" b="1" dirty="0">
              <a:solidFill>
                <a:schemeClr val="tx1"/>
              </a:solidFill>
            </a:rPr>
            <a:t>Amt für Volksschulen</a:t>
          </a:r>
        </a:p>
      </dgm:t>
    </dgm:pt>
    <dgm:pt modelId="{141CE88D-9187-47E6-B4A9-1A9DC8AB3AE9}" type="sibTrans" cxnId="{68EE20F9-AE90-4F3D-B8FA-B2B05E9E109B}">
      <dgm:prSet/>
      <dgm:spPr/>
      <dgm:t>
        <a:bodyPr/>
        <a:lstStyle/>
        <a:p>
          <a:endParaRPr lang="de-DE"/>
        </a:p>
      </dgm:t>
    </dgm:pt>
    <dgm:pt modelId="{31CE68A6-9681-4E51-8C8E-3ED47E322619}" type="parTrans" cxnId="{68EE20F9-AE90-4F3D-B8FA-B2B05E9E109B}">
      <dgm:prSet/>
      <dgm:spPr/>
      <dgm:t>
        <a:bodyPr/>
        <a:lstStyle/>
        <a:p>
          <a:endParaRPr lang="de-DE"/>
        </a:p>
      </dgm:t>
    </dgm:pt>
    <dgm:pt modelId="{52A81F55-0621-461B-8651-1D02CE3A1ABE}">
      <dgm:prSet phldrT="[Text]" custT="1"/>
      <dgm:spPr>
        <a:solidFill>
          <a:schemeClr val="accent4">
            <a:lumMod val="20000"/>
            <a:lumOff val="80000"/>
          </a:schemeClr>
        </a:solidFill>
      </dgm:spPr>
      <dgm:t>
        <a:bodyPr/>
        <a:lstStyle/>
        <a:p>
          <a:r>
            <a:rPr lang="de-DE" sz="2800" b="1" dirty="0">
              <a:solidFill>
                <a:schemeClr val="tx1"/>
              </a:solidFill>
            </a:rPr>
            <a:t>Erziehungsrat</a:t>
          </a:r>
        </a:p>
      </dgm:t>
    </dgm:pt>
    <dgm:pt modelId="{38E9B943-C624-4032-A38C-CFC50DCB1B40}" type="sibTrans" cxnId="{1FDA076F-098A-4B48-AFFB-628D1310393D}">
      <dgm:prSet/>
      <dgm:spPr/>
      <dgm:t>
        <a:bodyPr/>
        <a:lstStyle/>
        <a:p>
          <a:endParaRPr lang="de-DE"/>
        </a:p>
      </dgm:t>
    </dgm:pt>
    <dgm:pt modelId="{ABF9DDE4-CB79-46F2-A013-1B6B8145AE5A}" type="parTrans" cxnId="{1FDA076F-098A-4B48-AFFB-628D1310393D}">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pt>
    <dgm:pt modelId="{577D8913-7389-4E34-9EC1-066AEC3B81D9}" type="pres">
      <dgm:prSet presAssocID="{52A81F55-0621-461B-8651-1D02CE3A1ABE}" presName="node" presStyleLbl="node1" presStyleIdx="0" presStyleCnt="4">
        <dgm:presLayoutVars>
          <dgm:bulletEnabled val="1"/>
        </dgm:presLayoutVars>
      </dgm:prSet>
      <dgm:spPr/>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pt>
  </dgm:ptLst>
  <dgm:cxnLst>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C27C9D57-AE01-4055-9EBF-255C35E0CCBF}" type="presOf" srcId="{2D2853DF-8187-4E48-8F2F-6D32F930B8A1}" destId="{F68BFF66-C4F0-485F-8817-EEEE1BD9D48A}"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68EE20F9-AE90-4F3D-B8FA-B2B05E9E109B}" srcId="{EC49FD6A-3A5F-4B4C-BB3B-21CC03E7C768}" destId="{2D2853DF-8187-4E48-8F2F-6D32F930B8A1}" srcOrd="1" destOrd="0" parTransId="{31CE68A6-9681-4E51-8C8E-3ED47E322619}" sibTransId="{141CE88D-9187-47E6-B4A9-1A9DC8AB3AE9}"/>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49FD6A-3A5F-4B4C-BB3B-21CC03E7C76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A93FDE2E-F5D5-4C64-9D14-EBF6B7E643BB}">
      <dgm:prSet phldrT="[Text]" custT="1"/>
      <dgm:spPr>
        <a:solidFill>
          <a:schemeClr val="accent5">
            <a:lumMod val="60000"/>
            <a:lumOff val="40000"/>
          </a:schemeClr>
        </a:solidFill>
      </dgm:spPr>
      <dgm:t>
        <a:bodyPr/>
        <a:lstStyle/>
        <a:p>
          <a:r>
            <a:rPr lang="de-DE" sz="2800" b="1" dirty="0">
              <a:solidFill>
                <a:schemeClr val="tx1"/>
              </a:solidFill>
            </a:rPr>
            <a:t>Schulleitung</a:t>
          </a:r>
        </a:p>
      </dgm:t>
    </dgm:pt>
    <dgm:pt modelId="{5857C2B9-D224-47E7-8490-C3D79DBE0304}" type="sibTrans" cxnId="{827BB7C7-30BC-47A1-A5F8-542C6771E643}">
      <dgm:prSet/>
      <dgm:spPr/>
      <dgm:t>
        <a:bodyPr/>
        <a:lstStyle/>
        <a:p>
          <a:endParaRPr lang="de-DE"/>
        </a:p>
      </dgm:t>
    </dgm:pt>
    <dgm:pt modelId="{EA0898A7-58C1-4864-A74B-2B52813B078F}" type="parTrans" cxnId="{827BB7C7-30BC-47A1-A5F8-542C6771E643}">
      <dgm:prSet/>
      <dgm:spPr/>
      <dgm:t>
        <a:bodyPr/>
        <a:lstStyle/>
        <a:p>
          <a:endParaRPr lang="de-DE"/>
        </a:p>
      </dgm:t>
    </dgm:pt>
    <dgm:pt modelId="{3E2E2DA4-0D10-4C16-B8CA-E1649D600648}">
      <dgm:prSet phldrT="[Text]" custT="1"/>
      <dgm:spPr>
        <a:solidFill>
          <a:schemeClr val="accent4">
            <a:lumMod val="20000"/>
            <a:lumOff val="80000"/>
          </a:schemeClr>
        </a:solidFill>
      </dgm:spPr>
      <dgm:t>
        <a:bodyPr/>
        <a:lstStyle/>
        <a:p>
          <a:r>
            <a:rPr lang="de-DE" sz="2800" b="1" dirty="0">
              <a:solidFill>
                <a:schemeClr val="tx1"/>
              </a:solidFill>
            </a:rPr>
            <a:t>Schulrat</a:t>
          </a:r>
        </a:p>
      </dgm:t>
    </dgm:pt>
    <dgm:pt modelId="{97743F71-6691-4DA9-AD7F-D1414F12D467}" type="sibTrans" cxnId="{8D345480-A93F-42E0-8DCF-AE767488EF94}">
      <dgm:prSet/>
      <dgm:spPr/>
      <dgm:t>
        <a:bodyPr/>
        <a:lstStyle/>
        <a:p>
          <a:endParaRPr lang="de-DE"/>
        </a:p>
      </dgm:t>
    </dgm:pt>
    <dgm:pt modelId="{0F4E6C6E-EF89-43C6-8A26-BA44DC723934}" type="parTrans" cxnId="{8D345480-A93F-42E0-8DCF-AE767488EF94}">
      <dgm:prSet/>
      <dgm:spPr/>
      <dgm:t>
        <a:bodyPr/>
        <a:lstStyle/>
        <a:p>
          <a:endParaRPr lang="de-DE"/>
        </a:p>
      </dgm:t>
    </dgm:pt>
    <dgm:pt modelId="{2D2853DF-8187-4E48-8F2F-6D32F930B8A1}">
      <dgm:prSet phldrT="[Text]" custT="1"/>
      <dgm:spPr>
        <a:solidFill>
          <a:schemeClr val="accent4">
            <a:lumMod val="20000"/>
            <a:lumOff val="80000"/>
          </a:schemeClr>
        </a:solidFill>
      </dgm:spPr>
      <dgm:t>
        <a:bodyPr/>
        <a:lstStyle/>
        <a:p>
          <a:r>
            <a:rPr lang="de-DE" sz="2800" b="1" dirty="0">
              <a:solidFill>
                <a:schemeClr val="tx1"/>
              </a:solidFill>
            </a:rPr>
            <a:t>Bildungs- und Kulturdirektion</a:t>
          </a:r>
          <a:br>
            <a:rPr lang="de-DE" sz="2800" b="1" dirty="0">
              <a:solidFill>
                <a:schemeClr val="tx1"/>
              </a:solidFill>
            </a:rPr>
          </a:br>
          <a:r>
            <a:rPr lang="de-DE" sz="2000" b="1" dirty="0">
              <a:solidFill>
                <a:schemeClr val="tx1"/>
              </a:solidFill>
            </a:rPr>
            <a:t>Amt für Volksschulen</a:t>
          </a:r>
        </a:p>
      </dgm:t>
    </dgm:pt>
    <dgm:pt modelId="{141CE88D-9187-47E6-B4A9-1A9DC8AB3AE9}" type="sibTrans" cxnId="{68EE20F9-AE90-4F3D-B8FA-B2B05E9E109B}">
      <dgm:prSet/>
      <dgm:spPr/>
      <dgm:t>
        <a:bodyPr/>
        <a:lstStyle/>
        <a:p>
          <a:endParaRPr lang="de-DE"/>
        </a:p>
      </dgm:t>
    </dgm:pt>
    <dgm:pt modelId="{31CE68A6-9681-4E51-8C8E-3ED47E322619}" type="parTrans" cxnId="{68EE20F9-AE90-4F3D-B8FA-B2B05E9E109B}">
      <dgm:prSet/>
      <dgm:spPr/>
      <dgm:t>
        <a:bodyPr/>
        <a:lstStyle/>
        <a:p>
          <a:endParaRPr lang="de-DE"/>
        </a:p>
      </dgm:t>
    </dgm:pt>
    <dgm:pt modelId="{52A81F55-0621-461B-8651-1D02CE3A1ABE}">
      <dgm:prSet phldrT="[Text]" custT="1"/>
      <dgm:spPr>
        <a:solidFill>
          <a:schemeClr val="accent4">
            <a:lumMod val="20000"/>
            <a:lumOff val="80000"/>
          </a:schemeClr>
        </a:solidFill>
      </dgm:spPr>
      <dgm:t>
        <a:bodyPr/>
        <a:lstStyle/>
        <a:p>
          <a:r>
            <a:rPr lang="de-DE" sz="2800" b="1" dirty="0">
              <a:solidFill>
                <a:schemeClr val="tx1"/>
              </a:solidFill>
            </a:rPr>
            <a:t>Erziehungsrat</a:t>
          </a:r>
        </a:p>
      </dgm:t>
    </dgm:pt>
    <dgm:pt modelId="{38E9B943-C624-4032-A38C-CFC50DCB1B40}" type="sibTrans" cxnId="{1FDA076F-098A-4B48-AFFB-628D1310393D}">
      <dgm:prSet/>
      <dgm:spPr/>
      <dgm:t>
        <a:bodyPr/>
        <a:lstStyle/>
        <a:p>
          <a:endParaRPr lang="de-DE"/>
        </a:p>
      </dgm:t>
    </dgm:pt>
    <dgm:pt modelId="{ABF9DDE4-CB79-46F2-A013-1B6B8145AE5A}" type="parTrans" cxnId="{1FDA076F-098A-4B48-AFFB-628D1310393D}">
      <dgm:prSet/>
      <dgm:spPr/>
      <dgm:t>
        <a:bodyPr/>
        <a:lstStyle/>
        <a:p>
          <a:endParaRPr lang="de-DE"/>
        </a:p>
      </dgm:t>
    </dgm:pt>
    <dgm:pt modelId="{A2F57DE8-5890-4E50-8C3B-B1C797FA86F8}" type="pres">
      <dgm:prSet presAssocID="{EC49FD6A-3A5F-4B4C-BB3B-21CC03E7C768}" presName="diagram" presStyleCnt="0">
        <dgm:presLayoutVars>
          <dgm:dir/>
          <dgm:resizeHandles val="exact"/>
        </dgm:presLayoutVars>
      </dgm:prSet>
      <dgm:spPr/>
    </dgm:pt>
    <dgm:pt modelId="{577D8913-7389-4E34-9EC1-066AEC3B81D9}" type="pres">
      <dgm:prSet presAssocID="{52A81F55-0621-461B-8651-1D02CE3A1ABE}" presName="node" presStyleLbl="node1" presStyleIdx="0" presStyleCnt="4">
        <dgm:presLayoutVars>
          <dgm:bulletEnabled val="1"/>
        </dgm:presLayoutVars>
      </dgm:prSet>
      <dgm:spPr/>
    </dgm:pt>
    <dgm:pt modelId="{2AC1057F-315D-4781-97D5-00D65E505DC3}" type="pres">
      <dgm:prSet presAssocID="{38E9B943-C624-4032-A38C-CFC50DCB1B40}" presName="sibTrans" presStyleCnt="0"/>
      <dgm:spPr/>
    </dgm:pt>
    <dgm:pt modelId="{F68BFF66-C4F0-485F-8817-EEEE1BD9D48A}" type="pres">
      <dgm:prSet presAssocID="{2D2853DF-8187-4E48-8F2F-6D32F930B8A1}" presName="node" presStyleLbl="node1" presStyleIdx="1" presStyleCnt="4">
        <dgm:presLayoutVars>
          <dgm:bulletEnabled val="1"/>
        </dgm:presLayoutVars>
      </dgm:prSet>
      <dgm:spPr/>
    </dgm:pt>
    <dgm:pt modelId="{18663A56-BC40-4033-A15D-AE0053BE76DE}" type="pres">
      <dgm:prSet presAssocID="{141CE88D-9187-47E6-B4A9-1A9DC8AB3AE9}" presName="sibTrans" presStyleCnt="0"/>
      <dgm:spPr/>
    </dgm:pt>
    <dgm:pt modelId="{CBC3387B-2640-4014-BAE4-65CFD111F3B6}" type="pres">
      <dgm:prSet presAssocID="{3E2E2DA4-0D10-4C16-B8CA-E1649D600648}" presName="node" presStyleLbl="node1" presStyleIdx="2" presStyleCnt="4">
        <dgm:presLayoutVars>
          <dgm:bulletEnabled val="1"/>
        </dgm:presLayoutVars>
      </dgm:prSet>
      <dgm:spPr/>
    </dgm:pt>
    <dgm:pt modelId="{330AF00F-A224-457B-B295-AAF0827909E4}" type="pres">
      <dgm:prSet presAssocID="{97743F71-6691-4DA9-AD7F-D1414F12D467}" presName="sibTrans" presStyleCnt="0"/>
      <dgm:spPr/>
    </dgm:pt>
    <dgm:pt modelId="{B4D70A3D-FA49-4E65-9793-A0AED326E323}" type="pres">
      <dgm:prSet presAssocID="{A93FDE2E-F5D5-4C64-9D14-EBF6B7E643BB}" presName="node" presStyleLbl="node1" presStyleIdx="3" presStyleCnt="4">
        <dgm:presLayoutVars>
          <dgm:bulletEnabled val="1"/>
        </dgm:presLayoutVars>
      </dgm:prSet>
      <dgm:spPr/>
    </dgm:pt>
  </dgm:ptLst>
  <dgm:cxnLst>
    <dgm:cxn modelId="{C086A61C-95C2-45EE-8375-B102A68C5820}" type="presOf" srcId="{EC49FD6A-3A5F-4B4C-BB3B-21CC03E7C768}" destId="{A2F57DE8-5890-4E50-8C3B-B1C797FA86F8}" srcOrd="0" destOrd="0" presId="urn:microsoft.com/office/officeart/2005/8/layout/default"/>
    <dgm:cxn modelId="{CFCAD132-83CF-4B9B-8639-8794A1B92732}" type="presOf" srcId="{A93FDE2E-F5D5-4C64-9D14-EBF6B7E643BB}" destId="{B4D70A3D-FA49-4E65-9793-A0AED326E323}" srcOrd="0" destOrd="0" presId="urn:microsoft.com/office/officeart/2005/8/layout/default"/>
    <dgm:cxn modelId="{1FDA076F-098A-4B48-AFFB-628D1310393D}" srcId="{EC49FD6A-3A5F-4B4C-BB3B-21CC03E7C768}" destId="{52A81F55-0621-461B-8651-1D02CE3A1ABE}" srcOrd="0" destOrd="0" parTransId="{ABF9DDE4-CB79-46F2-A013-1B6B8145AE5A}" sibTransId="{38E9B943-C624-4032-A38C-CFC50DCB1B40}"/>
    <dgm:cxn modelId="{C27C9D57-AE01-4055-9EBF-255C35E0CCBF}" type="presOf" srcId="{2D2853DF-8187-4E48-8F2F-6D32F930B8A1}" destId="{F68BFF66-C4F0-485F-8817-EEEE1BD9D48A}" srcOrd="0" destOrd="0" presId="urn:microsoft.com/office/officeart/2005/8/layout/default"/>
    <dgm:cxn modelId="{8D345480-A93F-42E0-8DCF-AE767488EF94}" srcId="{EC49FD6A-3A5F-4B4C-BB3B-21CC03E7C768}" destId="{3E2E2DA4-0D10-4C16-B8CA-E1649D600648}" srcOrd="2" destOrd="0" parTransId="{0F4E6C6E-EF89-43C6-8A26-BA44DC723934}" sibTransId="{97743F71-6691-4DA9-AD7F-D1414F12D467}"/>
    <dgm:cxn modelId="{032B249A-09CD-4A84-818D-2C8536EED210}" type="presOf" srcId="{52A81F55-0621-461B-8651-1D02CE3A1ABE}" destId="{577D8913-7389-4E34-9EC1-066AEC3B81D9}" srcOrd="0" destOrd="0" presId="urn:microsoft.com/office/officeart/2005/8/layout/default"/>
    <dgm:cxn modelId="{827BB7C7-30BC-47A1-A5F8-542C6771E643}" srcId="{EC49FD6A-3A5F-4B4C-BB3B-21CC03E7C768}" destId="{A93FDE2E-F5D5-4C64-9D14-EBF6B7E643BB}" srcOrd="3" destOrd="0" parTransId="{EA0898A7-58C1-4864-A74B-2B52813B078F}" sibTransId="{5857C2B9-D224-47E7-8490-C3D79DBE0304}"/>
    <dgm:cxn modelId="{AC9D77E8-81BC-41CF-A5B9-580ED9500747}" type="presOf" srcId="{3E2E2DA4-0D10-4C16-B8CA-E1649D600648}" destId="{CBC3387B-2640-4014-BAE4-65CFD111F3B6}" srcOrd="0" destOrd="0" presId="urn:microsoft.com/office/officeart/2005/8/layout/default"/>
    <dgm:cxn modelId="{68EE20F9-AE90-4F3D-B8FA-B2B05E9E109B}" srcId="{EC49FD6A-3A5F-4B4C-BB3B-21CC03E7C768}" destId="{2D2853DF-8187-4E48-8F2F-6D32F930B8A1}" srcOrd="1" destOrd="0" parTransId="{31CE68A6-9681-4E51-8C8E-3ED47E322619}" sibTransId="{141CE88D-9187-47E6-B4A9-1A9DC8AB3AE9}"/>
    <dgm:cxn modelId="{9A961DDD-902A-4DC2-A499-7893281AD971}" type="presParOf" srcId="{A2F57DE8-5890-4E50-8C3B-B1C797FA86F8}" destId="{577D8913-7389-4E34-9EC1-066AEC3B81D9}" srcOrd="0" destOrd="0" presId="urn:microsoft.com/office/officeart/2005/8/layout/default"/>
    <dgm:cxn modelId="{93BB39BC-FD24-4365-BC82-5FFF71804FEE}" type="presParOf" srcId="{A2F57DE8-5890-4E50-8C3B-B1C797FA86F8}" destId="{2AC1057F-315D-4781-97D5-00D65E505DC3}" srcOrd="1" destOrd="0" presId="urn:microsoft.com/office/officeart/2005/8/layout/default"/>
    <dgm:cxn modelId="{85BBFCA4-5531-4381-9397-1BA233FD28ED}" type="presParOf" srcId="{A2F57DE8-5890-4E50-8C3B-B1C797FA86F8}" destId="{F68BFF66-C4F0-485F-8817-EEEE1BD9D48A}" srcOrd="2" destOrd="0" presId="urn:microsoft.com/office/officeart/2005/8/layout/default"/>
    <dgm:cxn modelId="{A924272F-5E52-43F8-8365-E22F59308FEE}" type="presParOf" srcId="{A2F57DE8-5890-4E50-8C3B-B1C797FA86F8}" destId="{18663A56-BC40-4033-A15D-AE0053BE76DE}" srcOrd="3" destOrd="0" presId="urn:microsoft.com/office/officeart/2005/8/layout/default"/>
    <dgm:cxn modelId="{961FF85B-340F-4916-9250-B2336B69B1FC}" type="presParOf" srcId="{A2F57DE8-5890-4E50-8C3B-B1C797FA86F8}" destId="{CBC3387B-2640-4014-BAE4-65CFD111F3B6}" srcOrd="4" destOrd="0" presId="urn:microsoft.com/office/officeart/2005/8/layout/default"/>
    <dgm:cxn modelId="{CCA0A764-9CB8-4DFF-AB9F-9490DF3593EC}" type="presParOf" srcId="{A2F57DE8-5890-4E50-8C3B-B1C797FA86F8}" destId="{330AF00F-A224-457B-B295-AAF0827909E4}" srcOrd="5" destOrd="0" presId="urn:microsoft.com/office/officeart/2005/8/layout/default"/>
    <dgm:cxn modelId="{31D30BC8-2C7A-42CA-A2AA-F600C4B447DC}" type="presParOf" srcId="{A2F57DE8-5890-4E50-8C3B-B1C797FA86F8}" destId="{B4D70A3D-FA49-4E65-9793-A0AED326E323}"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Erziehungsrat</a:t>
          </a: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Bildungs- und Kulturdirektion</a:t>
          </a:r>
          <a:br>
            <a:rPr lang="de-DE" sz="2800" b="1" kern="1200" dirty="0">
              <a:solidFill>
                <a:schemeClr val="tx1"/>
              </a:solidFill>
            </a:rPr>
          </a:br>
          <a:r>
            <a:rPr lang="de-DE" sz="2000" b="1" kern="1200" dirty="0">
              <a:solidFill>
                <a:schemeClr val="tx1"/>
              </a:solidFill>
            </a:rPr>
            <a:t>Amt für Volksschulen</a:t>
          </a: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Schulrat</a:t>
          </a: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Schulleitung</a:t>
          </a:r>
        </a:p>
      </dsp:txBody>
      <dsp:txXfrm>
        <a:off x="3193107" y="2177107"/>
        <a:ext cx="2902148" cy="1741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Erziehungsrat</a:t>
          </a: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Bildungs- und Kulturdirektion</a:t>
          </a:r>
          <a:br>
            <a:rPr lang="de-DE" sz="2800" b="1" kern="1200" dirty="0">
              <a:solidFill>
                <a:schemeClr val="tx1"/>
              </a:solidFill>
            </a:rPr>
          </a:br>
          <a:r>
            <a:rPr lang="de-DE" sz="2000" b="1" kern="1200" dirty="0">
              <a:solidFill>
                <a:schemeClr val="tx1"/>
              </a:solidFill>
            </a:rPr>
            <a:t>Amt für Volksschulen</a:t>
          </a: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Schulrat</a:t>
          </a: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Schulleitung</a:t>
          </a:r>
        </a:p>
      </dsp:txBody>
      <dsp:txXfrm>
        <a:off x="3193107" y="2177107"/>
        <a:ext cx="2902148" cy="1741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Erziehungsrat</a:t>
          </a: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Bildungs- und Kulturdirektion</a:t>
          </a:r>
          <a:br>
            <a:rPr lang="de-DE" sz="2800" b="1" kern="1200" dirty="0">
              <a:solidFill>
                <a:schemeClr val="tx1"/>
              </a:solidFill>
            </a:rPr>
          </a:br>
          <a:r>
            <a:rPr lang="de-DE" sz="2000" b="1" kern="1200" dirty="0">
              <a:solidFill>
                <a:schemeClr val="tx1"/>
              </a:solidFill>
            </a:rPr>
            <a:t>Amt für Volksschulen</a:t>
          </a: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Schulrat</a:t>
          </a: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Schulleitung</a:t>
          </a:r>
        </a:p>
      </dsp:txBody>
      <dsp:txXfrm>
        <a:off x="3193107" y="2177107"/>
        <a:ext cx="2902148" cy="17412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D8913-7389-4E34-9EC1-066AEC3B81D9}">
      <dsp:nvSpPr>
        <dsp:cNvPr id="0" name=""/>
        <dsp:cNvSpPr/>
      </dsp:nvSpPr>
      <dsp:spPr>
        <a:xfrm>
          <a:off x="744"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Erziehungsrat</a:t>
          </a:r>
        </a:p>
      </dsp:txBody>
      <dsp:txXfrm>
        <a:off x="744" y="145603"/>
        <a:ext cx="2902148" cy="1741289"/>
      </dsp:txXfrm>
    </dsp:sp>
    <dsp:sp modelId="{F68BFF66-C4F0-485F-8817-EEEE1BD9D48A}">
      <dsp:nvSpPr>
        <dsp:cNvPr id="0" name=""/>
        <dsp:cNvSpPr/>
      </dsp:nvSpPr>
      <dsp:spPr>
        <a:xfrm>
          <a:off x="3193107" y="145603"/>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Bildungs- und Kulturdirektion</a:t>
          </a:r>
          <a:br>
            <a:rPr lang="de-DE" sz="2800" b="1" kern="1200" dirty="0">
              <a:solidFill>
                <a:schemeClr val="tx1"/>
              </a:solidFill>
            </a:rPr>
          </a:br>
          <a:r>
            <a:rPr lang="de-DE" sz="2000" b="1" kern="1200" dirty="0">
              <a:solidFill>
                <a:schemeClr val="tx1"/>
              </a:solidFill>
            </a:rPr>
            <a:t>Amt für Volksschulen</a:t>
          </a:r>
        </a:p>
      </dsp:txBody>
      <dsp:txXfrm>
        <a:off x="3193107" y="145603"/>
        <a:ext cx="2902148" cy="1741289"/>
      </dsp:txXfrm>
    </dsp:sp>
    <dsp:sp modelId="{CBC3387B-2640-4014-BAE4-65CFD111F3B6}">
      <dsp:nvSpPr>
        <dsp:cNvPr id="0" name=""/>
        <dsp:cNvSpPr/>
      </dsp:nvSpPr>
      <dsp:spPr>
        <a:xfrm>
          <a:off x="744" y="2177107"/>
          <a:ext cx="2902148" cy="1741289"/>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Schulrat</a:t>
          </a:r>
        </a:p>
      </dsp:txBody>
      <dsp:txXfrm>
        <a:off x="744" y="2177107"/>
        <a:ext cx="2902148" cy="1741289"/>
      </dsp:txXfrm>
    </dsp:sp>
    <dsp:sp modelId="{B4D70A3D-FA49-4E65-9793-A0AED326E323}">
      <dsp:nvSpPr>
        <dsp:cNvPr id="0" name=""/>
        <dsp:cNvSpPr/>
      </dsp:nvSpPr>
      <dsp:spPr>
        <a:xfrm>
          <a:off x="3193107" y="2177107"/>
          <a:ext cx="2902148" cy="1741289"/>
        </a:xfrm>
        <a:prstGeom prst="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de-DE" sz="2800" b="1" kern="1200" dirty="0">
              <a:solidFill>
                <a:schemeClr val="tx1"/>
              </a:solidFill>
            </a:rPr>
            <a:t>Schulleitung</a:t>
          </a:r>
        </a:p>
      </dsp:txBody>
      <dsp:txXfrm>
        <a:off x="3193107" y="2177107"/>
        <a:ext cx="2902148" cy="17412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0367AFD-8550-49D7-9818-AF0C8C56386E}" type="datetimeFigureOut">
              <a:rPr lang="de-CH" smtClean="0"/>
              <a:t>22.04.2024</a:t>
            </a:fld>
            <a:endParaRPr lang="de-CH" dirty="0"/>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649498E-38BC-45DB-A010-7203956F2704}" type="slidenum">
              <a:rPr lang="de-CH" smtClean="0"/>
              <a:t>‹Nr.›</a:t>
            </a:fld>
            <a:endParaRPr lang="de-CH" dirty="0"/>
          </a:p>
        </p:txBody>
      </p:sp>
    </p:spTree>
    <p:extLst>
      <p:ext uri="{BB962C8B-B14F-4D97-AF65-F5344CB8AC3E}">
        <p14:creationId xmlns:p14="http://schemas.microsoft.com/office/powerpoint/2010/main" val="363791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2B02EC-BA41-4EA0-918A-B65E1E43CE38}" type="datetimeFigureOut">
              <a:rPr lang="de-CH" smtClean="0"/>
              <a:t>22.04.2024</a:t>
            </a:fld>
            <a:endParaRPr lang="de-CH" dirty="0"/>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CH" dirty="0"/>
              <a:t>Formatvorlagen des Textmasters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59D041E-FB90-49B7-BC00-5BB22B595034}" type="slidenum">
              <a:rPr lang="de-CH" smtClean="0"/>
              <a:t>‹Nr.›</a:t>
            </a:fld>
            <a:endParaRPr lang="de-CH" dirty="0"/>
          </a:p>
        </p:txBody>
      </p:sp>
    </p:spTree>
    <p:extLst>
      <p:ext uri="{BB962C8B-B14F-4D97-AF65-F5344CB8AC3E}">
        <p14:creationId xmlns:p14="http://schemas.microsoft.com/office/powerpoint/2010/main" val="33916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a:t>
            </a:r>
          </a:p>
        </p:txBody>
      </p:sp>
      <p:sp>
        <p:nvSpPr>
          <p:cNvPr id="4" name="Foliennummernplatzhalter 3"/>
          <p:cNvSpPr>
            <a:spLocks noGrp="1"/>
          </p:cNvSpPr>
          <p:nvPr>
            <p:ph type="sldNum" sz="quarter" idx="10"/>
          </p:nvPr>
        </p:nvSpPr>
        <p:spPr/>
        <p:txBody>
          <a:bodyPr/>
          <a:lstStyle/>
          <a:p>
            <a:fld id="{E59D041E-FB90-49B7-BC00-5BB22B595034}" type="slidenum">
              <a:rPr lang="de-CH" smtClean="0"/>
              <a:t>2</a:t>
            </a:fld>
            <a:endParaRPr lang="de-CH" dirty="0"/>
          </a:p>
        </p:txBody>
      </p:sp>
    </p:spTree>
    <p:extLst>
      <p:ext uri="{BB962C8B-B14F-4D97-AF65-F5344CB8AC3E}">
        <p14:creationId xmlns:p14="http://schemas.microsoft.com/office/powerpoint/2010/main" val="196151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15</a:t>
            </a:fld>
            <a:endParaRPr lang="de-CH" dirty="0"/>
          </a:p>
        </p:txBody>
      </p:sp>
    </p:spTree>
    <p:extLst>
      <p:ext uri="{BB962C8B-B14F-4D97-AF65-F5344CB8AC3E}">
        <p14:creationId xmlns:p14="http://schemas.microsoft.com/office/powerpoint/2010/main" val="1940753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16</a:t>
            </a:fld>
            <a:endParaRPr lang="de-CH" dirty="0"/>
          </a:p>
        </p:txBody>
      </p:sp>
    </p:spTree>
    <p:extLst>
      <p:ext uri="{BB962C8B-B14F-4D97-AF65-F5344CB8AC3E}">
        <p14:creationId xmlns:p14="http://schemas.microsoft.com/office/powerpoint/2010/main" val="2012947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a:p>
            <a:pPr marL="171450" indent="-171450">
              <a:buFontTx/>
              <a:buChar char="-"/>
            </a:pPr>
            <a:r>
              <a:rPr lang="de-CH" dirty="0"/>
              <a:t>Meist zehn Sitzungen,</a:t>
            </a:r>
            <a:r>
              <a:rPr lang="de-CH" baseline="0" dirty="0"/>
              <a:t> an denen er die Aufgaben gemäss Schulgesetz und Schulverordnung wahrnimmt – </a:t>
            </a:r>
            <a:r>
              <a:rPr lang="de-CH" b="1" baseline="0" dirty="0"/>
              <a:t>die aufgeführten Themen sind spezielle Aufsichtsthemen (es gibt natürlich noch ganz viele weitere Geschäfte, die der ER behandelt) </a:t>
            </a:r>
          </a:p>
          <a:p>
            <a:pPr marL="171450" indent="-171450">
              <a:buFontTx/>
              <a:buChar char="-"/>
            </a:pPr>
            <a:endParaRPr lang="de-CH" b="1" baseline="0" dirty="0"/>
          </a:p>
          <a:p>
            <a:pPr marL="171450" indent="-171450">
              <a:buFontTx/>
              <a:buChar char="-"/>
            </a:pPr>
            <a:r>
              <a:rPr lang="de-CH" dirty="0"/>
              <a:t>Schulbesuche und Visitationen </a:t>
            </a:r>
            <a:r>
              <a:rPr lang="de-CH" baseline="0" dirty="0"/>
              <a:t>dienen </a:t>
            </a:r>
            <a:r>
              <a:rPr lang="de-CH" b="1" baseline="0" dirty="0"/>
              <a:t>nicht in erster Linie der Aufsicht </a:t>
            </a:r>
          </a:p>
          <a:p>
            <a:pPr marL="171450" indent="-171450">
              <a:buFontTx/>
              <a:buChar char="-"/>
            </a:pPr>
            <a:r>
              <a:rPr lang="de-CH" b="1" baseline="0" dirty="0"/>
              <a:t>Es geht eher um Pflege der Kontakte und darum den «Puls» zu spüren</a:t>
            </a:r>
          </a:p>
          <a:p>
            <a:pPr marL="171450" indent="-171450">
              <a:buFontTx/>
              <a:buChar char="-"/>
            </a:pPr>
            <a:r>
              <a:rPr lang="de-CH" b="1" baseline="0" dirty="0"/>
              <a:t>Der </a:t>
            </a:r>
            <a:r>
              <a:rPr lang="de-CH" b="0" baseline="0" dirty="0"/>
              <a:t>ER ist nah dran – macht Beobachtungen – nimmt Anliegen auf –</a:t>
            </a:r>
          </a:p>
          <a:p>
            <a:pPr marL="171450" indent="-171450">
              <a:buFontTx/>
              <a:buChar char="-"/>
            </a:pPr>
            <a:r>
              <a:rPr lang="de-CH" b="0" baseline="0" dirty="0"/>
              <a:t>Natürlich können gemachte Beobachtungen auch dazu führen, dass  diese im ER besprochen und weiter bearbeitet werden</a:t>
            </a:r>
            <a:endParaRPr lang="de-CH" b="0" dirty="0"/>
          </a:p>
        </p:txBody>
      </p:sp>
      <p:sp>
        <p:nvSpPr>
          <p:cNvPr id="4" name="Foliennummernplatzhalter 3"/>
          <p:cNvSpPr>
            <a:spLocks noGrp="1"/>
          </p:cNvSpPr>
          <p:nvPr>
            <p:ph type="sldNum" sz="quarter" idx="10"/>
          </p:nvPr>
        </p:nvSpPr>
        <p:spPr/>
        <p:txBody>
          <a:bodyPr/>
          <a:lstStyle/>
          <a:p>
            <a:fld id="{80D8C9D2-A4D5-43CE-A0D4-D7E0CB9F6A2D}" type="slidenum">
              <a:rPr lang="de-CH" smtClean="0"/>
              <a:t>17</a:t>
            </a:fld>
            <a:endParaRPr lang="de-CH" dirty="0"/>
          </a:p>
        </p:txBody>
      </p:sp>
    </p:spTree>
    <p:extLst>
      <p:ext uri="{BB962C8B-B14F-4D97-AF65-F5344CB8AC3E}">
        <p14:creationId xmlns:p14="http://schemas.microsoft.com/office/powerpoint/2010/main" val="3687974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solidFill>
                <a:srgbClr val="FF0000"/>
              </a:solidFill>
            </a:endParaRPr>
          </a:p>
          <a:p>
            <a:r>
              <a:rPr lang="de-CH" dirty="0">
                <a:solidFill>
                  <a:srgbClr val="FF0000"/>
                </a:solidFill>
              </a:rPr>
              <a:t>Schulverordnung: Der Erziehungsrat ist befugt, den Schulbehörden und den Lehrpersonen allgemeine Weisungen zu erteilen, um einen geordneten Schulbetrieb zu gewährleisten</a:t>
            </a:r>
          </a:p>
          <a:p>
            <a:endParaRPr lang="de-CH" dirty="0">
              <a:solidFill>
                <a:srgbClr val="FF0000"/>
              </a:solidFill>
            </a:endParaRPr>
          </a:p>
          <a:p>
            <a:pPr marL="171450" indent="-171450">
              <a:buFont typeface="Arial" panose="020B0604020202020204" pitchFamily="34" charset="0"/>
              <a:buChar char="•"/>
            </a:pPr>
            <a:r>
              <a:rPr lang="de-CH" dirty="0">
                <a:solidFill>
                  <a:srgbClr val="FF0000"/>
                </a:solidFill>
              </a:rPr>
              <a:t>Es</a:t>
            </a:r>
            <a:r>
              <a:rPr lang="de-CH" baseline="0" dirty="0">
                <a:solidFill>
                  <a:srgbClr val="FF0000"/>
                </a:solidFill>
              </a:rPr>
              <a:t> geht darum dass die Urner Volksschule allgemeine Entwicklungen nicht verpasst, und die Rahmenbedingungen diese Entwicklungen zulassen und Unterstützen. </a:t>
            </a:r>
            <a:r>
              <a:rPr lang="de-CH" baseline="0" dirty="0">
                <a:solidFill>
                  <a:srgbClr val="FF0000"/>
                </a:solidFill>
                <a:sym typeface="Wingdings" panose="05000000000000000000" pitchFamily="2" charset="2"/>
              </a:rPr>
              <a:t> Einführungskonzept Lehrplan 21</a:t>
            </a:r>
          </a:p>
          <a:p>
            <a:pPr marL="628650" lvl="1" indent="-171450">
              <a:buFont typeface="Arial" panose="020B0604020202020204" pitchFamily="34" charset="0"/>
              <a:buChar char="•"/>
            </a:pPr>
            <a:r>
              <a:rPr lang="de-CH" baseline="0" dirty="0">
                <a:solidFill>
                  <a:srgbClr val="FF0000"/>
                </a:solidFill>
                <a:sym typeface="Wingdings" panose="05000000000000000000" pitchFamily="2" charset="2"/>
              </a:rPr>
              <a:t>Kickoff</a:t>
            </a:r>
          </a:p>
          <a:p>
            <a:pPr marL="628650" lvl="1" indent="-171450">
              <a:buFont typeface="Arial" panose="020B0604020202020204" pitchFamily="34" charset="0"/>
              <a:buChar char="•"/>
            </a:pPr>
            <a:r>
              <a:rPr lang="de-CH" baseline="0" dirty="0">
                <a:solidFill>
                  <a:srgbClr val="FF0000"/>
                </a:solidFill>
                <a:sym typeface="Wingdings" panose="05000000000000000000" pitchFamily="2" charset="2"/>
              </a:rPr>
              <a:t>Grund- und Vertiefungskurse für LP</a:t>
            </a:r>
          </a:p>
          <a:p>
            <a:pPr marL="628650" lvl="1" indent="-171450">
              <a:buFont typeface="Arial" panose="020B0604020202020204" pitchFamily="34" charset="0"/>
              <a:buChar char="•"/>
            </a:pPr>
            <a:r>
              <a:rPr lang="de-CH" baseline="0" dirty="0">
                <a:solidFill>
                  <a:srgbClr val="FF0000"/>
                </a:solidFill>
                <a:sym typeface="Wingdings" panose="05000000000000000000" pitchFamily="2" charset="2"/>
              </a:rPr>
              <a:t>Coaching für SL</a:t>
            </a:r>
          </a:p>
          <a:p>
            <a:pPr marL="628650" lvl="1" indent="-171450">
              <a:buFont typeface="Arial" panose="020B0604020202020204" pitchFamily="34" charset="0"/>
              <a:buChar char="•"/>
            </a:pPr>
            <a:r>
              <a:rPr lang="de-CH" baseline="0" dirty="0">
                <a:solidFill>
                  <a:srgbClr val="FF0000"/>
                </a:solidFill>
                <a:sym typeface="Wingdings" panose="05000000000000000000" pitchFamily="2" charset="2"/>
              </a:rPr>
              <a:t>Etc.</a:t>
            </a:r>
          </a:p>
          <a:p>
            <a:pPr marL="628650" lvl="1" indent="-171450">
              <a:buFont typeface="Arial" panose="020B0604020202020204" pitchFamily="34" charset="0"/>
              <a:buChar char="•"/>
            </a:pPr>
            <a:endParaRPr lang="de-CH" baseline="0" dirty="0">
              <a:solidFill>
                <a:srgbClr val="FF0000"/>
              </a:solidFill>
              <a:sym typeface="Wingdings" panose="05000000000000000000" pitchFamily="2" charset="2"/>
            </a:endParaRPr>
          </a:p>
          <a:p>
            <a:pPr marL="171450" indent="-171450">
              <a:buFont typeface="Arial" panose="020B0604020202020204" pitchFamily="34" charset="0"/>
              <a:buChar char="•"/>
            </a:pPr>
            <a:r>
              <a:rPr lang="de-CH" baseline="0" dirty="0">
                <a:solidFill>
                  <a:srgbClr val="FF0000"/>
                </a:solidFill>
                <a:sym typeface="Wingdings" panose="05000000000000000000" pitchFamily="2" charset="2"/>
              </a:rPr>
              <a:t>Vorgaben und deren Überprüfung dienen auch dazu, die Chancengerechtigkeit sicherzustellen.</a:t>
            </a:r>
            <a:endParaRPr lang="de-CH" dirty="0"/>
          </a:p>
          <a:p>
            <a:endParaRPr lang="de-CH" dirty="0"/>
          </a:p>
          <a:p>
            <a:r>
              <a:rPr lang="de-CH" dirty="0"/>
              <a:t>Überleitung zur nächsten Folie: Ich werde nun einige Beispiele zeigen,</a:t>
            </a:r>
            <a:r>
              <a:rPr lang="de-CH" baseline="0" dirty="0"/>
              <a:t> wie der ER das macht (dann kommt nächste Folie) </a:t>
            </a: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18</a:t>
            </a:fld>
            <a:endParaRPr lang="de-CH" dirty="0"/>
          </a:p>
        </p:txBody>
      </p:sp>
    </p:spTree>
    <p:extLst>
      <p:ext uri="{BB962C8B-B14F-4D97-AF65-F5344CB8AC3E}">
        <p14:creationId xmlns:p14="http://schemas.microsoft.com/office/powerpoint/2010/main" val="2107413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a:p>
            <a:r>
              <a:rPr lang="de-CH" dirty="0"/>
              <a:t>Beispielsweise wurden verschiedene Evaluationen durchgeführt  (z.B. IS, IF, Französisch/Englisch, externe Schulevaluation,…). Daraus…</a:t>
            </a:r>
          </a:p>
          <a:p>
            <a:endParaRPr lang="de-CH" dirty="0"/>
          </a:p>
          <a:p>
            <a:r>
              <a:rPr lang="de-CH" dirty="0"/>
              <a:t>Im</a:t>
            </a:r>
            <a:r>
              <a:rPr lang="de-CH" baseline="0" dirty="0"/>
              <a:t> Weiteren werden zuhanden des Erziehungsrates verschiedene Berichte verfasst. Einige Beispiele aufzählen. </a:t>
            </a:r>
          </a:p>
          <a:p>
            <a:r>
              <a:rPr lang="de-CH" baseline="0" dirty="0"/>
              <a:t>Umgang mit den Berichten</a:t>
            </a:r>
          </a:p>
          <a:p>
            <a:pPr marL="171450" indent="-171450">
              <a:buFont typeface="Arial" panose="020B0604020202020204" pitchFamily="34" charset="0"/>
              <a:buChar char="•"/>
            </a:pPr>
            <a:r>
              <a:rPr lang="de-CH" baseline="0" dirty="0"/>
              <a:t>Zur Kenntnis</a:t>
            </a:r>
          </a:p>
          <a:p>
            <a:pPr marL="171450" indent="-171450">
              <a:buFont typeface="Arial" panose="020B0604020202020204" pitchFamily="34" charset="0"/>
              <a:buChar char="•"/>
            </a:pPr>
            <a:r>
              <a:rPr lang="de-CH" baseline="0" dirty="0"/>
              <a:t>Auffällige Punkte werden diskutiert</a:t>
            </a:r>
          </a:p>
          <a:p>
            <a:pPr marL="171450" indent="-171450">
              <a:buFont typeface="Arial" panose="020B0604020202020204" pitchFamily="34" charset="0"/>
              <a:buChar char="•"/>
            </a:pPr>
            <a:r>
              <a:rPr lang="de-CH" baseline="0" dirty="0"/>
              <a:t>Rückfragen an den Verfasser</a:t>
            </a:r>
          </a:p>
          <a:p>
            <a:pPr marL="171450" indent="-171450">
              <a:buFont typeface="Arial" panose="020B0604020202020204" pitchFamily="34" charset="0"/>
              <a:buChar char="•"/>
            </a:pPr>
            <a:r>
              <a:rPr lang="de-CH" baseline="0" dirty="0"/>
              <a:t>Allenfalls werden Aufträge formuliert</a:t>
            </a:r>
          </a:p>
          <a:p>
            <a:pPr marL="171450" indent="-171450">
              <a:buFont typeface="Arial" panose="020B0604020202020204" pitchFamily="34" charset="0"/>
              <a:buChar char="•"/>
            </a:pPr>
            <a:endParaRPr lang="de-CH" baseline="0" dirty="0"/>
          </a:p>
          <a:p>
            <a:pPr marL="0" indent="0">
              <a:buFont typeface="Arial" panose="020B0604020202020204" pitchFamily="34" charset="0"/>
              <a:buNone/>
            </a:pPr>
            <a:r>
              <a:rPr lang="de-CH" baseline="0" dirty="0"/>
              <a:t>Umsetzen Aufsicht: Amt für Volksschulen</a:t>
            </a:r>
          </a:p>
          <a:p>
            <a:pPr marL="0" indent="0">
              <a:buFont typeface="Arial" panose="020B0604020202020204" pitchFamily="34" charset="0"/>
              <a:buNone/>
            </a:pPr>
            <a:endParaRPr lang="de-CH" baseline="0" dirty="0"/>
          </a:p>
          <a:p>
            <a:pPr marL="628650" lvl="1" indent="-171450">
              <a:buFont typeface="Arial" panose="020B0604020202020204" pitchFamily="34" charset="0"/>
              <a:buChar char="•"/>
            </a:pPr>
            <a:endParaRPr lang="de-CH" baseline="0" dirty="0"/>
          </a:p>
          <a:p>
            <a:pPr marL="171450" indent="-171450">
              <a:buFont typeface="Arial" panose="020B0604020202020204" pitchFamily="34" charset="0"/>
              <a:buChar char="•"/>
            </a:pPr>
            <a:endParaRPr lang="de-CH" baseline="0"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19</a:t>
            </a:fld>
            <a:endParaRPr lang="de-CH" dirty="0"/>
          </a:p>
        </p:txBody>
      </p:sp>
    </p:spTree>
    <p:extLst>
      <p:ext uri="{BB962C8B-B14F-4D97-AF65-F5344CB8AC3E}">
        <p14:creationId xmlns:p14="http://schemas.microsoft.com/office/powerpoint/2010/main" val="3962465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20</a:t>
            </a:fld>
            <a:endParaRPr lang="de-CH" dirty="0"/>
          </a:p>
        </p:txBody>
      </p:sp>
    </p:spTree>
    <p:extLst>
      <p:ext uri="{BB962C8B-B14F-4D97-AF65-F5344CB8AC3E}">
        <p14:creationId xmlns:p14="http://schemas.microsoft.com/office/powerpoint/2010/main" val="1385250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21</a:t>
            </a:fld>
            <a:endParaRPr lang="de-CH" dirty="0"/>
          </a:p>
        </p:txBody>
      </p:sp>
    </p:spTree>
    <p:extLst>
      <p:ext uri="{BB962C8B-B14F-4D97-AF65-F5344CB8AC3E}">
        <p14:creationId xmlns:p14="http://schemas.microsoft.com/office/powerpoint/2010/main" val="137729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22</a:t>
            </a:fld>
            <a:endParaRPr lang="de-CH" dirty="0"/>
          </a:p>
        </p:txBody>
      </p:sp>
    </p:spTree>
    <p:extLst>
      <p:ext uri="{BB962C8B-B14F-4D97-AF65-F5344CB8AC3E}">
        <p14:creationId xmlns:p14="http://schemas.microsoft.com/office/powerpoint/2010/main" val="2108391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r>
              <a:rPr lang="de-CH" dirty="0"/>
              <a:t>…und für das jährliche Standortgespräch mit den Schulen.</a:t>
            </a:r>
          </a:p>
          <a:p>
            <a:endParaRPr lang="de-CH" dirty="0"/>
          </a:p>
          <a:p>
            <a:r>
              <a:rPr lang="de-CH" dirty="0"/>
              <a:t>In diesem Standortgespräch fliessen nun alle Informationen zusammen. </a:t>
            </a:r>
          </a:p>
          <a:p>
            <a:endParaRPr lang="de-CH" dirty="0"/>
          </a:p>
          <a:p>
            <a:r>
              <a:rPr lang="de-CH" dirty="0"/>
              <a:t>So</a:t>
            </a:r>
            <a:r>
              <a:rPr lang="de-CH" baseline="0" dirty="0"/>
              <a:t> können die Erkenntnisse aus allen Instrumenten und Massanahmen besprochen und die weiteren Schritte geplant werden. Die Mitarbeitenden des </a:t>
            </a:r>
            <a:r>
              <a:rPr lang="de-CH" baseline="0" dirty="0" err="1"/>
              <a:t>AfV</a:t>
            </a:r>
            <a:r>
              <a:rPr lang="de-CH" baseline="0" dirty="0"/>
              <a:t> können ihr Wissen aus der Schulaufsicht direkt an die Schulen weitergeben. Gleichzeitig erfahren wir so von den nächsten geplanten Schritten den Schulen und können dies wieder als Grundlage für nächste Entwicklungsschritte verwenden.</a:t>
            </a:r>
          </a:p>
          <a:p>
            <a:endParaRPr lang="de-CH" baseline="0" dirty="0"/>
          </a:p>
          <a:p>
            <a:r>
              <a:rPr lang="de-CH" baseline="0" dirty="0"/>
              <a:t>Diese Nähe die wir zu den Schulen haben birgt auch gewisse Gefahren. Diese Gefahren müssen uns bewusst sein und wir müssen uns – vor allem in Konfliktsituationen – auch jederzeit abgrenzen können.</a:t>
            </a:r>
          </a:p>
          <a:p>
            <a:endParaRPr lang="de-CH" baseline="0" dirty="0"/>
          </a:p>
          <a:p>
            <a:r>
              <a:rPr lang="de-CH" baseline="0" dirty="0"/>
              <a:t>Ich bin aber überzeugt, dass unser System im Kanton Uri sehr gut funktioniert. Eine die sinnbildliche «Distanz» zu den Schulen künstlich aufbauen und dies wäre aus unserer Sicht sehr ineffizient.</a:t>
            </a:r>
          </a:p>
          <a:p>
            <a:endParaRPr lang="de-CH" baseline="0" dirty="0"/>
          </a:p>
          <a:p>
            <a:r>
              <a:rPr lang="de-CH" baseline="0" dirty="0"/>
              <a:t>Auch eine stärkere Trennung der Schulaufsicht und er Schulaufsicht macht auf so kleinem Raum mit so wenig Mitarbeitenden keinen Sinn. Ein System muss immer dort funktionieren, wo es angewandt wird. In diesem Sinne ist unsere Herangehensweise nicht die einzig wahre, aber für den Kanton Uri eine richtige.</a:t>
            </a:r>
            <a:endParaRPr lang="de-CH" dirty="0"/>
          </a:p>
          <a:p>
            <a:pPr marL="171450" indent="-171450">
              <a:buFont typeface="Arial" panose="020B0604020202020204" pitchFamily="34" charset="0"/>
              <a:buChar char="•"/>
            </a:pPr>
            <a:endParaRPr lang="de-CH" dirty="0"/>
          </a:p>
        </p:txBody>
      </p:sp>
      <p:sp>
        <p:nvSpPr>
          <p:cNvPr id="4" name="Foliennummernplatzhalter 3"/>
          <p:cNvSpPr>
            <a:spLocks noGrp="1"/>
          </p:cNvSpPr>
          <p:nvPr>
            <p:ph type="sldNum" sz="quarter" idx="10"/>
          </p:nvPr>
        </p:nvSpPr>
        <p:spPr/>
        <p:txBody>
          <a:bodyPr/>
          <a:lstStyle/>
          <a:p>
            <a:fld id="{0D3E40EE-8C16-4296-A282-520484EAE320}" type="slidenum">
              <a:rPr lang="de-CH" smtClean="0"/>
              <a:t>23</a:t>
            </a:fld>
            <a:endParaRPr lang="de-CH"/>
          </a:p>
        </p:txBody>
      </p:sp>
    </p:spTree>
    <p:extLst>
      <p:ext uri="{BB962C8B-B14F-4D97-AF65-F5344CB8AC3E}">
        <p14:creationId xmlns:p14="http://schemas.microsoft.com/office/powerpoint/2010/main" val="407881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24</a:t>
            </a:fld>
            <a:endParaRPr lang="de-CH" dirty="0"/>
          </a:p>
        </p:txBody>
      </p:sp>
    </p:spTree>
    <p:extLst>
      <p:ext uri="{BB962C8B-B14F-4D97-AF65-F5344CB8AC3E}">
        <p14:creationId xmlns:p14="http://schemas.microsoft.com/office/powerpoint/2010/main" val="172508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7</a:t>
            </a:fld>
            <a:endParaRPr lang="de-CH" dirty="0"/>
          </a:p>
        </p:txBody>
      </p:sp>
    </p:spTree>
    <p:extLst>
      <p:ext uri="{BB962C8B-B14F-4D97-AF65-F5344CB8AC3E}">
        <p14:creationId xmlns:p14="http://schemas.microsoft.com/office/powerpoint/2010/main" val="89844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25</a:t>
            </a:fld>
            <a:endParaRPr lang="de-CH" dirty="0"/>
          </a:p>
        </p:txBody>
      </p:sp>
    </p:spTree>
    <p:extLst>
      <p:ext uri="{BB962C8B-B14F-4D97-AF65-F5344CB8AC3E}">
        <p14:creationId xmlns:p14="http://schemas.microsoft.com/office/powerpoint/2010/main" val="2494855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26</a:t>
            </a:fld>
            <a:endParaRPr lang="de-CH" dirty="0"/>
          </a:p>
        </p:txBody>
      </p:sp>
    </p:spTree>
    <p:extLst>
      <p:ext uri="{BB962C8B-B14F-4D97-AF65-F5344CB8AC3E}">
        <p14:creationId xmlns:p14="http://schemas.microsoft.com/office/powerpoint/2010/main" val="466319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27</a:t>
            </a:fld>
            <a:endParaRPr lang="de-CH" dirty="0"/>
          </a:p>
        </p:txBody>
      </p:sp>
    </p:spTree>
    <p:extLst>
      <p:ext uri="{BB962C8B-B14F-4D97-AF65-F5344CB8AC3E}">
        <p14:creationId xmlns:p14="http://schemas.microsoft.com/office/powerpoint/2010/main" val="1629989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a:t>
            </a:r>
          </a:p>
        </p:txBody>
      </p:sp>
      <p:sp>
        <p:nvSpPr>
          <p:cNvPr id="4" name="Foliennummernplatzhalter 3"/>
          <p:cNvSpPr>
            <a:spLocks noGrp="1"/>
          </p:cNvSpPr>
          <p:nvPr>
            <p:ph type="sldNum" sz="quarter" idx="10"/>
          </p:nvPr>
        </p:nvSpPr>
        <p:spPr/>
        <p:txBody>
          <a:bodyPr/>
          <a:lstStyle/>
          <a:p>
            <a:fld id="{80D8C9D2-A4D5-43CE-A0D4-D7E0CB9F6A2D}" type="slidenum">
              <a:rPr lang="de-CH" smtClean="0"/>
              <a:t>28</a:t>
            </a:fld>
            <a:endParaRPr lang="de-CH" dirty="0"/>
          </a:p>
        </p:txBody>
      </p:sp>
    </p:spTree>
    <p:extLst>
      <p:ext uri="{BB962C8B-B14F-4D97-AF65-F5344CB8AC3E}">
        <p14:creationId xmlns:p14="http://schemas.microsoft.com/office/powerpoint/2010/main" val="3942348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29</a:t>
            </a:fld>
            <a:endParaRPr lang="de-CH" dirty="0"/>
          </a:p>
        </p:txBody>
      </p:sp>
    </p:spTree>
    <p:extLst>
      <p:ext uri="{BB962C8B-B14F-4D97-AF65-F5344CB8AC3E}">
        <p14:creationId xmlns:p14="http://schemas.microsoft.com/office/powerpoint/2010/main" val="4273180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30</a:t>
            </a:fld>
            <a:endParaRPr lang="de-CH" dirty="0"/>
          </a:p>
        </p:txBody>
      </p:sp>
    </p:spTree>
    <p:extLst>
      <p:ext uri="{BB962C8B-B14F-4D97-AF65-F5344CB8AC3E}">
        <p14:creationId xmlns:p14="http://schemas.microsoft.com/office/powerpoint/2010/main" val="4209337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31</a:t>
            </a:fld>
            <a:endParaRPr lang="de-CH" dirty="0"/>
          </a:p>
        </p:txBody>
      </p:sp>
    </p:spTree>
    <p:extLst>
      <p:ext uri="{BB962C8B-B14F-4D97-AF65-F5344CB8AC3E}">
        <p14:creationId xmlns:p14="http://schemas.microsoft.com/office/powerpoint/2010/main" val="37773434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32</a:t>
            </a:fld>
            <a:endParaRPr lang="de-CH" dirty="0"/>
          </a:p>
        </p:txBody>
      </p:sp>
    </p:spTree>
    <p:extLst>
      <p:ext uri="{BB962C8B-B14F-4D97-AF65-F5344CB8AC3E}">
        <p14:creationId xmlns:p14="http://schemas.microsoft.com/office/powerpoint/2010/main" val="669835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33</a:t>
            </a:fld>
            <a:endParaRPr lang="de-CH" dirty="0"/>
          </a:p>
        </p:txBody>
      </p:sp>
    </p:spTree>
    <p:extLst>
      <p:ext uri="{BB962C8B-B14F-4D97-AF65-F5344CB8AC3E}">
        <p14:creationId xmlns:p14="http://schemas.microsoft.com/office/powerpoint/2010/main" val="2625958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34</a:t>
            </a:fld>
            <a:endParaRPr lang="de-CH" dirty="0"/>
          </a:p>
        </p:txBody>
      </p:sp>
    </p:spTree>
    <p:extLst>
      <p:ext uri="{BB962C8B-B14F-4D97-AF65-F5344CB8AC3E}">
        <p14:creationId xmlns:p14="http://schemas.microsoft.com/office/powerpoint/2010/main" val="2232282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t>cm</a:t>
            </a:r>
          </a:p>
          <a:p>
            <a:pPr marL="0" indent="0">
              <a:buFont typeface="Wingdings" panose="05000000000000000000" pitchFamily="2" charset="2"/>
              <a:buNone/>
            </a:pPr>
            <a:endParaRPr lang="de-CH" baseline="0" dirty="0"/>
          </a:p>
          <a:p>
            <a:pPr marL="0" indent="0">
              <a:buFont typeface="Wingdings" panose="05000000000000000000" pitchFamily="2" charset="2"/>
              <a:buNone/>
            </a:pPr>
            <a:endParaRPr lang="de-CH" baseline="0" dirty="0"/>
          </a:p>
        </p:txBody>
      </p:sp>
      <p:sp>
        <p:nvSpPr>
          <p:cNvPr id="4" name="Foliennummernplatzhalter 3"/>
          <p:cNvSpPr>
            <a:spLocks noGrp="1"/>
          </p:cNvSpPr>
          <p:nvPr>
            <p:ph type="sldNum" sz="quarter" idx="10"/>
          </p:nvPr>
        </p:nvSpPr>
        <p:spPr/>
        <p:txBody>
          <a:bodyPr/>
          <a:lstStyle/>
          <a:p>
            <a:fld id="{80D8C9D2-A4D5-43CE-A0D4-D7E0CB9F6A2D}" type="slidenum">
              <a:rPr lang="de-CH" smtClean="0"/>
              <a:t>8</a:t>
            </a:fld>
            <a:endParaRPr lang="de-CH" dirty="0"/>
          </a:p>
        </p:txBody>
      </p:sp>
    </p:spTree>
    <p:extLst>
      <p:ext uri="{BB962C8B-B14F-4D97-AF65-F5344CB8AC3E}">
        <p14:creationId xmlns:p14="http://schemas.microsoft.com/office/powerpoint/2010/main" val="2121690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35</a:t>
            </a:fld>
            <a:endParaRPr lang="de-CH" dirty="0"/>
          </a:p>
        </p:txBody>
      </p:sp>
    </p:spTree>
    <p:extLst>
      <p:ext uri="{BB962C8B-B14F-4D97-AF65-F5344CB8AC3E}">
        <p14:creationId xmlns:p14="http://schemas.microsoft.com/office/powerpoint/2010/main" val="1754565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36</a:t>
            </a:fld>
            <a:endParaRPr lang="de-CH" dirty="0"/>
          </a:p>
        </p:txBody>
      </p:sp>
    </p:spTree>
    <p:extLst>
      <p:ext uri="{BB962C8B-B14F-4D97-AF65-F5344CB8AC3E}">
        <p14:creationId xmlns:p14="http://schemas.microsoft.com/office/powerpoint/2010/main" val="1480791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37</a:t>
            </a:fld>
            <a:endParaRPr lang="de-CH" dirty="0"/>
          </a:p>
        </p:txBody>
      </p:sp>
    </p:spTree>
    <p:extLst>
      <p:ext uri="{BB962C8B-B14F-4D97-AF65-F5344CB8AC3E}">
        <p14:creationId xmlns:p14="http://schemas.microsoft.com/office/powerpoint/2010/main" val="1171554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38</a:t>
            </a:fld>
            <a:endParaRPr lang="de-CH" dirty="0"/>
          </a:p>
        </p:txBody>
      </p:sp>
    </p:spTree>
    <p:extLst>
      <p:ext uri="{BB962C8B-B14F-4D97-AF65-F5344CB8AC3E}">
        <p14:creationId xmlns:p14="http://schemas.microsoft.com/office/powerpoint/2010/main" val="1516398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39</a:t>
            </a:fld>
            <a:endParaRPr lang="de-CH" dirty="0"/>
          </a:p>
        </p:txBody>
      </p:sp>
    </p:spTree>
    <p:extLst>
      <p:ext uri="{BB962C8B-B14F-4D97-AF65-F5344CB8AC3E}">
        <p14:creationId xmlns:p14="http://schemas.microsoft.com/office/powerpoint/2010/main" val="4285024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40</a:t>
            </a:fld>
            <a:endParaRPr lang="de-CH" dirty="0"/>
          </a:p>
        </p:txBody>
      </p:sp>
    </p:spTree>
    <p:extLst>
      <p:ext uri="{BB962C8B-B14F-4D97-AF65-F5344CB8AC3E}">
        <p14:creationId xmlns:p14="http://schemas.microsoft.com/office/powerpoint/2010/main" val="691161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err="1"/>
              <a:t>dz</a:t>
            </a: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41</a:t>
            </a:fld>
            <a:endParaRPr lang="de-CH" dirty="0"/>
          </a:p>
        </p:txBody>
      </p:sp>
    </p:spTree>
    <p:extLst>
      <p:ext uri="{BB962C8B-B14F-4D97-AF65-F5344CB8AC3E}">
        <p14:creationId xmlns:p14="http://schemas.microsoft.com/office/powerpoint/2010/main" val="4787897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42</a:t>
            </a:fld>
            <a:endParaRPr lang="de-CH" dirty="0"/>
          </a:p>
        </p:txBody>
      </p:sp>
    </p:spTree>
    <p:extLst>
      <p:ext uri="{BB962C8B-B14F-4D97-AF65-F5344CB8AC3E}">
        <p14:creationId xmlns:p14="http://schemas.microsoft.com/office/powerpoint/2010/main" val="3585507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bwMode="auto">
          <a:xfrm>
            <a:off x="414338" y="879475"/>
            <a:ext cx="5861050" cy="4395788"/>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5" name="Rectangle 3"/>
          <p:cNvSpPr>
            <a:spLocks noGrp="1" noChangeArrowheads="1"/>
          </p:cNvSpPr>
          <p:nvPr>
            <p:ph type="body" idx="1"/>
          </p:nvPr>
        </p:nvSpPr>
        <p:spPr bwMode="auto">
          <a:xfrm>
            <a:off x="669110" y="5567736"/>
            <a:ext cx="5354431" cy="527400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678" tIns="45839" rIns="91678" bIns="45839"/>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cm</a:t>
            </a:r>
          </a:p>
          <a:p>
            <a:endParaRPr lang="de-DE" dirty="0"/>
          </a:p>
        </p:txBody>
      </p:sp>
    </p:spTree>
    <p:extLst>
      <p:ext uri="{BB962C8B-B14F-4D97-AF65-F5344CB8AC3E}">
        <p14:creationId xmlns:p14="http://schemas.microsoft.com/office/powerpoint/2010/main" val="770012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t>cm</a:t>
            </a:r>
          </a:p>
          <a:p>
            <a:pPr marL="0" indent="0">
              <a:buFont typeface="Wingdings" panose="05000000000000000000" pitchFamily="2" charset="2"/>
              <a:buNone/>
            </a:pPr>
            <a:endParaRPr lang="de-CH" baseline="0" dirty="0"/>
          </a:p>
          <a:p>
            <a:pPr marL="171450" indent="-171450">
              <a:buFont typeface="Wingdings" panose="05000000000000000000" pitchFamily="2" charset="2"/>
              <a:buChar char="Ø"/>
            </a:pPr>
            <a:endParaRPr lang="de-CH" baseline="0" dirty="0"/>
          </a:p>
          <a:p>
            <a:pPr marL="0" indent="0">
              <a:buFont typeface="Wingdings" panose="05000000000000000000" pitchFamily="2" charset="2"/>
              <a:buNone/>
            </a:pPr>
            <a:endParaRPr lang="de-CH" baseline="0" dirty="0"/>
          </a:p>
        </p:txBody>
      </p:sp>
      <p:sp>
        <p:nvSpPr>
          <p:cNvPr id="4" name="Foliennummernplatzhalter 3"/>
          <p:cNvSpPr>
            <a:spLocks noGrp="1"/>
          </p:cNvSpPr>
          <p:nvPr>
            <p:ph type="sldNum" sz="quarter" idx="10"/>
          </p:nvPr>
        </p:nvSpPr>
        <p:spPr/>
        <p:txBody>
          <a:bodyPr/>
          <a:lstStyle/>
          <a:p>
            <a:fld id="{80D8C9D2-A4D5-43CE-A0D4-D7E0CB9F6A2D}" type="slidenum">
              <a:rPr lang="de-CH" smtClean="0"/>
              <a:t>9</a:t>
            </a:fld>
            <a:endParaRPr lang="de-CH" dirty="0"/>
          </a:p>
        </p:txBody>
      </p:sp>
    </p:spTree>
    <p:extLst>
      <p:ext uri="{BB962C8B-B14F-4D97-AF65-F5344CB8AC3E}">
        <p14:creationId xmlns:p14="http://schemas.microsoft.com/office/powerpoint/2010/main" val="2065248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t>cm</a:t>
            </a:r>
          </a:p>
          <a:p>
            <a:pPr marL="0" indent="0">
              <a:buFont typeface="Wingdings" panose="05000000000000000000" pitchFamily="2" charset="2"/>
              <a:buNone/>
            </a:pPr>
            <a:endParaRPr lang="de-CH" baseline="0" dirty="0"/>
          </a:p>
          <a:p>
            <a:pPr marL="0" indent="0">
              <a:buFont typeface="Wingdings" panose="05000000000000000000" pitchFamily="2" charset="2"/>
              <a:buNone/>
            </a:pPr>
            <a:endParaRPr lang="de-CH" baseline="0" dirty="0"/>
          </a:p>
        </p:txBody>
      </p:sp>
      <p:sp>
        <p:nvSpPr>
          <p:cNvPr id="4" name="Foliennummernplatzhalter 3"/>
          <p:cNvSpPr>
            <a:spLocks noGrp="1"/>
          </p:cNvSpPr>
          <p:nvPr>
            <p:ph type="sldNum" sz="quarter" idx="10"/>
          </p:nvPr>
        </p:nvSpPr>
        <p:spPr/>
        <p:txBody>
          <a:bodyPr/>
          <a:lstStyle/>
          <a:p>
            <a:fld id="{80D8C9D2-A4D5-43CE-A0D4-D7E0CB9F6A2D}" type="slidenum">
              <a:rPr lang="de-CH" smtClean="0"/>
              <a:t>10</a:t>
            </a:fld>
            <a:endParaRPr lang="de-CH" dirty="0"/>
          </a:p>
        </p:txBody>
      </p:sp>
    </p:spTree>
    <p:extLst>
      <p:ext uri="{BB962C8B-B14F-4D97-AF65-F5344CB8AC3E}">
        <p14:creationId xmlns:p14="http://schemas.microsoft.com/office/powerpoint/2010/main" val="3887034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t>cm</a:t>
            </a:r>
          </a:p>
          <a:p>
            <a:pPr marL="0" indent="0">
              <a:buFont typeface="Wingdings" panose="05000000000000000000" pitchFamily="2" charset="2"/>
              <a:buNone/>
            </a:pPr>
            <a:endParaRPr lang="de-CH" baseline="0" dirty="0"/>
          </a:p>
        </p:txBody>
      </p:sp>
      <p:sp>
        <p:nvSpPr>
          <p:cNvPr id="4" name="Foliennummernplatzhalter 3"/>
          <p:cNvSpPr>
            <a:spLocks noGrp="1"/>
          </p:cNvSpPr>
          <p:nvPr>
            <p:ph type="sldNum" sz="quarter" idx="10"/>
          </p:nvPr>
        </p:nvSpPr>
        <p:spPr/>
        <p:txBody>
          <a:bodyPr/>
          <a:lstStyle/>
          <a:p>
            <a:fld id="{80D8C9D2-A4D5-43CE-A0D4-D7E0CB9F6A2D}" type="slidenum">
              <a:rPr lang="de-CH" smtClean="0"/>
              <a:t>11</a:t>
            </a:fld>
            <a:endParaRPr lang="de-CH" dirty="0"/>
          </a:p>
        </p:txBody>
      </p:sp>
    </p:spTree>
    <p:extLst>
      <p:ext uri="{BB962C8B-B14F-4D97-AF65-F5344CB8AC3E}">
        <p14:creationId xmlns:p14="http://schemas.microsoft.com/office/powerpoint/2010/main" val="574507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CH" baseline="0" dirty="0" err="1"/>
              <a:t>SchG</a:t>
            </a:r>
            <a:r>
              <a:rPr lang="de-CH" baseline="0" dirty="0"/>
              <a:t> explizit in 6 Artikeln erwähnt. Hier sind die ersten fünf zu sehen</a:t>
            </a:r>
          </a:p>
          <a:p>
            <a:pPr marL="0" indent="0">
              <a:buFont typeface="Wingdings" panose="05000000000000000000" pitchFamily="2" charset="2"/>
              <a:buNone/>
            </a:pPr>
            <a:endParaRPr lang="de-CH" baseline="0" dirty="0"/>
          </a:p>
        </p:txBody>
      </p:sp>
      <p:sp>
        <p:nvSpPr>
          <p:cNvPr id="4" name="Foliennummernplatzhalter 3"/>
          <p:cNvSpPr>
            <a:spLocks noGrp="1"/>
          </p:cNvSpPr>
          <p:nvPr>
            <p:ph type="sldNum" sz="quarter" idx="10"/>
          </p:nvPr>
        </p:nvSpPr>
        <p:spPr/>
        <p:txBody>
          <a:bodyPr/>
          <a:lstStyle/>
          <a:p>
            <a:fld id="{80D8C9D2-A4D5-43CE-A0D4-D7E0CB9F6A2D}" type="slidenum">
              <a:rPr lang="de-CH" smtClean="0"/>
              <a:t>12</a:t>
            </a:fld>
            <a:endParaRPr lang="de-CH" dirty="0"/>
          </a:p>
        </p:txBody>
      </p:sp>
    </p:spTree>
    <p:extLst>
      <p:ext uri="{BB962C8B-B14F-4D97-AF65-F5344CB8AC3E}">
        <p14:creationId xmlns:p14="http://schemas.microsoft.com/office/powerpoint/2010/main" val="2258501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de-CH" dirty="0"/>
              <a:t>cm</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CH"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de-CH" baseline="0"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de-CH" baseline="0" dirty="0"/>
              <a:t>Aufsicht an einigen Stellen namentlich erwähnt, wie beispielsweise in Absatz 1 - an vielen Stellen implizit vorhanden.</a:t>
            </a:r>
          </a:p>
          <a:p>
            <a:pPr marL="171450" indent="-171450">
              <a:buFont typeface="Wingdings" panose="05000000000000000000" pitchFamily="2" charset="2"/>
              <a:buChar char="Ø"/>
            </a:pPr>
            <a:endParaRPr lang="de-CH" baseline="0" dirty="0"/>
          </a:p>
          <a:p>
            <a:pPr marL="171450" indent="-171450">
              <a:buFont typeface="Wingdings" panose="05000000000000000000" pitchFamily="2" charset="2"/>
              <a:buChar char="Ø"/>
            </a:pPr>
            <a:r>
              <a:rPr lang="de-CH" baseline="0" dirty="0"/>
              <a:t>Einige der Aufzählungen a-k sind noch speziell aufgeführt</a:t>
            </a:r>
          </a:p>
          <a:p>
            <a:pPr marL="171450" indent="-171450">
              <a:buFontTx/>
              <a:buChar char="-"/>
            </a:pPr>
            <a:r>
              <a:rPr lang="de-CH" baseline="0" dirty="0"/>
              <a:t>Lehrpläne</a:t>
            </a:r>
          </a:p>
          <a:p>
            <a:pPr marL="171450" indent="-171450">
              <a:buFontTx/>
              <a:buChar char="-"/>
            </a:pPr>
            <a:r>
              <a:rPr lang="de-CH" baseline="0" dirty="0"/>
              <a:t>Lehrmittel</a:t>
            </a:r>
          </a:p>
          <a:p>
            <a:pPr marL="171450" indent="-171450">
              <a:buFontTx/>
              <a:buChar char="-"/>
            </a:pPr>
            <a:r>
              <a:rPr lang="de-CH" baseline="0" dirty="0"/>
              <a:t>Zeugnis, Promotion und </a:t>
            </a:r>
            <a:r>
              <a:rPr lang="de-CH" baseline="0" dirty="0" err="1"/>
              <a:t>Übertrittsverfahren</a:t>
            </a:r>
            <a:endParaRPr lang="de-CH" baseline="0" dirty="0"/>
          </a:p>
          <a:p>
            <a:pPr marL="171450" indent="-171450">
              <a:buFontTx/>
              <a:buChar char="-"/>
            </a:pPr>
            <a:r>
              <a:rPr lang="de-CH" baseline="0" dirty="0"/>
              <a:t>Schulversuche</a:t>
            </a:r>
          </a:p>
          <a:p>
            <a:pPr marL="171450" indent="-171450">
              <a:buFontTx/>
              <a:buChar char="-"/>
            </a:pPr>
            <a:endParaRPr lang="de-CH" baseline="0" dirty="0"/>
          </a:p>
          <a:p>
            <a:pPr marL="171450" indent="-171450">
              <a:buFontTx/>
              <a:buChar char="-"/>
            </a:pPr>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13</a:t>
            </a:fld>
            <a:endParaRPr lang="de-CH" dirty="0"/>
          </a:p>
        </p:txBody>
      </p:sp>
    </p:spTree>
    <p:extLst>
      <p:ext uri="{BB962C8B-B14F-4D97-AF65-F5344CB8AC3E}">
        <p14:creationId xmlns:p14="http://schemas.microsoft.com/office/powerpoint/2010/main" val="222169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a:t>
            </a:r>
          </a:p>
        </p:txBody>
      </p:sp>
      <p:sp>
        <p:nvSpPr>
          <p:cNvPr id="4" name="Foliennummernplatzhalter 3"/>
          <p:cNvSpPr>
            <a:spLocks noGrp="1"/>
          </p:cNvSpPr>
          <p:nvPr>
            <p:ph type="sldNum" sz="quarter" idx="10"/>
          </p:nvPr>
        </p:nvSpPr>
        <p:spPr/>
        <p:txBody>
          <a:bodyPr/>
          <a:lstStyle/>
          <a:p>
            <a:fld id="{80D8C9D2-A4D5-43CE-A0D4-D7E0CB9F6A2D}" type="slidenum">
              <a:rPr lang="de-CH" smtClean="0"/>
              <a:t>14</a:t>
            </a:fld>
            <a:endParaRPr lang="de-CH" dirty="0"/>
          </a:p>
        </p:txBody>
      </p:sp>
    </p:spTree>
    <p:extLst>
      <p:ext uri="{BB962C8B-B14F-4D97-AF65-F5344CB8AC3E}">
        <p14:creationId xmlns:p14="http://schemas.microsoft.com/office/powerpoint/2010/main" val="240320133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Master" Target="../slideMasters/slideMaster2.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2.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2.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8.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3.xml"/><Relationship Id="rId5" Type="http://schemas.openxmlformats.org/officeDocument/2006/relationships/tags" Target="../tags/tag86.xml"/><Relationship Id="rId4" Type="http://schemas.openxmlformats.org/officeDocument/2006/relationships/tags" Target="../tags/tag85.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9.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Master" Target="../slideMasters/slideMaster3.xml"/><Relationship Id="rId5" Type="http://schemas.openxmlformats.org/officeDocument/2006/relationships/tags" Target="../tags/tag91.xml"/><Relationship Id="rId4" Type="http://schemas.openxmlformats.org/officeDocument/2006/relationships/tags" Target="../tags/tag9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9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10.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9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0.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10.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7.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10.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1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8.xml"/><Relationship Id="rId7" Type="http://schemas.openxmlformats.org/officeDocument/2006/relationships/image" Target="../media/image2.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Master" Target="../slideMasters/slideMaster5.xml"/><Relationship Id="rId5" Type="http://schemas.openxmlformats.org/officeDocument/2006/relationships/tags" Target="../tags/tag130.xml"/><Relationship Id="rId4" Type="http://schemas.openxmlformats.org/officeDocument/2006/relationships/tags" Target="../tags/tag129.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image" Target="../media/image3.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Master" Target="../slideMasters/slideMaster5.xml"/><Relationship Id="rId5" Type="http://schemas.openxmlformats.org/officeDocument/2006/relationships/tags" Target="../tags/tag137.xml"/><Relationship Id="rId4" Type="http://schemas.openxmlformats.org/officeDocument/2006/relationships/tags" Target="../tags/tag13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2.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2.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2160000"/>
          </a:xfrm>
          <a:blipFill>
            <a:blip r:embed="rId7"/>
            <a:stretch>
              <a:fillRect/>
            </a:stretch>
          </a:blipFill>
        </p:spPr>
        <p:txBody>
          <a:bodyPr/>
          <a:lstStyle/>
          <a:p>
            <a:r>
              <a:rPr lang="de-CH" dirty="0"/>
              <a:t>Bild durch Klicken auf Symbol hinzufügen</a:t>
            </a:r>
          </a:p>
        </p:txBody>
      </p:sp>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4" name="Textfeld 3"/>
          <p:cNvSpPr txBox="1"/>
          <p:nvPr>
            <p:custDataLst>
              <p:tags r:id="rId2"/>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12" name="Textfeld 11"/>
          <p:cNvSpPr txBox="1"/>
          <p:nvPr>
            <p:custDataLst>
              <p:tags r:id="rId3"/>
            </p:custDataLst>
          </p:nvPr>
        </p:nvSpPr>
        <p:spPr>
          <a:xfrm>
            <a:off x="359999" y="2175286"/>
            <a:ext cx="8423999" cy="1261884"/>
          </a:xfrm>
          <a:prstGeom prst="rect">
            <a:avLst/>
          </a:prstGeom>
          <a:noFill/>
        </p:spPr>
        <p:txBody>
          <a:bodyPr wrap="square" lIns="0" tIns="0" rIns="0" bIns="0" rtlCol="0" anchor="b" anchorCtr="0">
            <a:spAutoFit/>
          </a:bodyPr>
          <a:lstStyle/>
          <a:p>
            <a:r>
              <a:rPr kumimoji="0" lang="de-CH" sz="4100" b="1" i="0" u="none" strike="noStrike" kern="1200" cap="none" spc="0" normalizeH="0" baseline="0" noProof="0">
                <a:ln>
                  <a:noFill/>
                </a:ln>
                <a:solidFill>
                  <a:srgbClr val="1D182C"/>
                </a:solidFill>
                <a:effectLst/>
                <a:uLnTx/>
                <a:uFillTx/>
                <a:latin typeface="+mn-lt"/>
                <a:ea typeface="+mj-ea"/>
                <a:cs typeface="+mj-cs"/>
              </a:rPr>
              <a:t>Kurs für Mitglieder des Schulrats und Schulsekretariate</a:t>
            </a:r>
            <a:endParaRPr lang="de-CH" dirty="0"/>
          </a:p>
        </p:txBody>
      </p:sp>
      <p:sp>
        <p:nvSpPr>
          <p:cNvPr id="13" name="Textfeld 12"/>
          <p:cNvSpPr txBox="1"/>
          <p:nvPr>
            <p:custDataLst>
              <p:tags r:id="rId4"/>
            </p:custDataLst>
          </p:nvPr>
        </p:nvSpPr>
        <p:spPr>
          <a:xfrm>
            <a:off x="359999" y="3617572"/>
            <a:ext cx="8423999" cy="1631216"/>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CH" sz="3000" b="0" i="0" u="none" strike="noStrike" kern="1200" cap="none" spc="0" normalizeH="0" baseline="0" noProof="0">
                <a:ln>
                  <a:noFill/>
                </a:ln>
                <a:solidFill>
                  <a:srgbClr val="1D182C"/>
                </a:solidFill>
                <a:effectLst/>
                <a:uLnTx/>
                <a:uFillTx/>
                <a:latin typeface="+mn-lt"/>
                <a:ea typeface="+mn-ea"/>
                <a:cs typeface="+mn-cs"/>
              </a:rPr>
              <a:t>2. Kursabend: 23. April 2024</a:t>
            </a:r>
          </a:p>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endParaRPr kumimoji="0" lang="de-CH" sz="3000" b="0" i="0" u="none" strike="noStrike" kern="1200" cap="none" spc="0" normalizeH="0" baseline="0" noProof="0">
              <a:ln>
                <a:noFill/>
              </a:ln>
              <a:solidFill>
                <a:srgbClr val="1D182C"/>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CH" sz="3000" b="0" i="0" u="none" strike="noStrike" kern="1200" cap="none" spc="0" normalizeH="0" baseline="0" noProof="0">
                <a:ln>
                  <a:noFill/>
                </a:ln>
                <a:solidFill>
                  <a:srgbClr val="1D182C"/>
                </a:solidFill>
                <a:effectLst/>
                <a:uLnTx/>
                <a:uFillTx/>
                <a:latin typeface="+mn-lt"/>
                <a:ea typeface="+mn-ea"/>
                <a:cs typeface="+mn-cs"/>
              </a:rPr>
              <a:t>Herzlich Willkommen!</a:t>
            </a:r>
            <a:endParaRPr kumimoji="0" lang="de-CH" sz="3000" b="0" i="0" u="none" strike="noStrike" kern="1200" cap="none" spc="0" normalizeH="0" baseline="0" noProof="0" dirty="0">
              <a:ln>
                <a:noFill/>
              </a:ln>
              <a:solidFill>
                <a:srgbClr val="1D182C"/>
              </a:solidFill>
              <a:effectLst/>
              <a:uLnTx/>
              <a:uFillTx/>
              <a:latin typeface="+mn-lt"/>
              <a:ea typeface="+mn-ea"/>
              <a:cs typeface="+mn-cs"/>
            </a:endParaRPr>
          </a:p>
        </p:txBody>
      </p:sp>
      <p:sp>
        <p:nvSpPr>
          <p:cNvPr id="14" name="Textfeld 13"/>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23. April 2024</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1785949103"/>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zweispaltig">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260000"/>
            <a:ext cx="410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1 einfügen	Untertitel 2 einfügen</a:t>
            </a:r>
          </a:p>
        </p:txBody>
      </p:sp>
      <p:sp>
        <p:nvSpPr>
          <p:cNvPr id="8" name="Inhaltsplatzhalter 2"/>
          <p:cNvSpPr>
            <a:spLocks noGrp="1"/>
          </p:cNvSpPr>
          <p:nvPr>
            <p:ph idx="14" hasCustomPrompt="1"/>
            <p:custDataLst>
              <p:tags r:id="rId5"/>
            </p:custDataLst>
          </p:nvPr>
        </p:nvSpPr>
        <p:spPr>
          <a:xfrm>
            <a:off x="4679997" y="1260000"/>
            <a:ext cx="410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Textplatzhalter 14"/>
          <p:cNvSpPr>
            <a:spLocks noGrp="1"/>
          </p:cNvSpPr>
          <p:nvPr>
            <p:ph type="body" sz="quarter" idx="15" hasCustomPrompt="1"/>
            <p:custDataLst>
              <p:tags r:id="rId6"/>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668924924"/>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er mit Legend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311707"/>
            <a:ext cx="7200000" cy="437093"/>
          </a:xfrm>
        </p:spPr>
        <p:txBody>
          <a:bodyPr wrap="square">
            <a:spAutoFit/>
          </a:bodyPr>
          <a:lstStyle>
            <a:lvl1pPr>
              <a:defRPr/>
            </a:lvl1pPr>
          </a:lstStyle>
          <a:p>
            <a:r>
              <a:rPr lang="de-CH" dirty="0"/>
              <a:t>Titel einfügen</a:t>
            </a:r>
          </a:p>
        </p:txBody>
      </p:sp>
      <p:sp>
        <p:nvSpPr>
          <p:cNvPr id="4" name="Inhaltsplatzhalter 3"/>
          <p:cNvSpPr>
            <a:spLocks noGrp="1"/>
          </p:cNvSpPr>
          <p:nvPr>
            <p:ph sz="half" idx="2" hasCustomPrompt="1"/>
            <p:custDataLst>
              <p:tags r:id="rId2"/>
            </p:custDataLst>
          </p:nvPr>
        </p:nvSpPr>
        <p:spPr>
          <a:xfrm>
            <a:off x="360000" y="1770258"/>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7" name="Foliennummernplatzhalter 6"/>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4" name="Inhaltsplatzhalter 3"/>
          <p:cNvSpPr>
            <a:spLocks noGrp="1"/>
          </p:cNvSpPr>
          <p:nvPr>
            <p:ph sz="half" idx="14" hasCustomPrompt="1"/>
            <p:custDataLst>
              <p:tags r:id="rId4"/>
            </p:custDataLst>
          </p:nvPr>
        </p:nvSpPr>
        <p:spPr>
          <a:xfrm>
            <a:off x="2339436" y="1779104"/>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0" name="Inhaltsplatzhalter 3"/>
          <p:cNvSpPr>
            <a:spLocks noGrp="1"/>
          </p:cNvSpPr>
          <p:nvPr>
            <p:ph sz="half" idx="15" hasCustomPrompt="1"/>
            <p:custDataLst>
              <p:tags r:id="rId5"/>
            </p:custDataLst>
          </p:nvPr>
        </p:nvSpPr>
        <p:spPr>
          <a:xfrm>
            <a:off x="4804410" y="1779104"/>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1" name="Inhaltsplatzhalter 3"/>
          <p:cNvSpPr>
            <a:spLocks noGrp="1"/>
          </p:cNvSpPr>
          <p:nvPr>
            <p:ph sz="half" idx="16" hasCustomPrompt="1"/>
            <p:custDataLst>
              <p:tags r:id="rId6"/>
            </p:custDataLst>
          </p:nvPr>
        </p:nvSpPr>
        <p:spPr>
          <a:xfrm>
            <a:off x="6783846" y="1787950"/>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2" name="Inhaltsplatzhalter 3"/>
          <p:cNvSpPr>
            <a:spLocks noGrp="1"/>
          </p:cNvSpPr>
          <p:nvPr>
            <p:ph sz="half" idx="17" hasCustomPrompt="1"/>
            <p:custDataLst>
              <p:tags r:id="rId7"/>
            </p:custDataLst>
          </p:nvPr>
        </p:nvSpPr>
        <p:spPr>
          <a:xfrm>
            <a:off x="360000" y="3815667"/>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6" name="Inhaltsplatzhalter 3"/>
          <p:cNvSpPr>
            <a:spLocks noGrp="1"/>
          </p:cNvSpPr>
          <p:nvPr>
            <p:ph sz="half" idx="18" hasCustomPrompt="1"/>
            <p:custDataLst>
              <p:tags r:id="rId8"/>
            </p:custDataLst>
          </p:nvPr>
        </p:nvSpPr>
        <p:spPr>
          <a:xfrm>
            <a:off x="2339436" y="3824513"/>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7" name="Inhaltsplatzhalter 3"/>
          <p:cNvSpPr>
            <a:spLocks noGrp="1"/>
          </p:cNvSpPr>
          <p:nvPr>
            <p:ph sz="half" idx="19" hasCustomPrompt="1"/>
            <p:custDataLst>
              <p:tags r:id="rId9"/>
            </p:custDataLst>
          </p:nvPr>
        </p:nvSpPr>
        <p:spPr>
          <a:xfrm>
            <a:off x="4804410" y="3824513"/>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8" name="Inhaltsplatzhalter 3"/>
          <p:cNvSpPr>
            <a:spLocks noGrp="1"/>
          </p:cNvSpPr>
          <p:nvPr>
            <p:ph sz="half" idx="20" hasCustomPrompt="1"/>
            <p:custDataLst>
              <p:tags r:id="rId10"/>
            </p:custDataLst>
          </p:nvPr>
        </p:nvSpPr>
        <p:spPr>
          <a:xfrm>
            <a:off x="6783846" y="3833359"/>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5" name="Textplatzhalter 8"/>
          <p:cNvSpPr>
            <a:spLocks noGrp="1"/>
          </p:cNvSpPr>
          <p:nvPr>
            <p:ph type="body" sz="quarter" idx="13" hasCustomPrompt="1"/>
            <p:custDataLst>
              <p:tags r:id="rId11"/>
            </p:custDataLst>
          </p:nvPr>
        </p:nvSpPr>
        <p:spPr>
          <a:xfrm>
            <a:off x="363934" y="1089025"/>
            <a:ext cx="8420063" cy="448247"/>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21" name="Textplatzhalter 14"/>
          <p:cNvSpPr>
            <a:spLocks noGrp="1"/>
          </p:cNvSpPr>
          <p:nvPr>
            <p:ph type="body" sz="quarter" idx="21" hasCustomPrompt="1"/>
            <p:custDataLst>
              <p:tags r:id="rId12"/>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224040975"/>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zeichnis">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089025"/>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49788771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t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5200050"/>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476672"/>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5281328"/>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50964847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p>
            <a:r>
              <a:rPr lang="de-CH" dirty="0"/>
              <a:t>Titelmasterformat durch Klicken bearbeiten</a:t>
            </a:r>
          </a:p>
        </p:txBody>
      </p:sp>
      <p:sp>
        <p:nvSpPr>
          <p:cNvPr id="3" name="Inhaltsplatzhalter 2"/>
          <p:cNvSpPr>
            <a:spLocks noGrp="1"/>
          </p:cNvSpPr>
          <p:nvPr>
            <p:ph idx="1" hasCustomPrompt="1"/>
            <p:custDataLst>
              <p:tags r:id="rId2"/>
            </p:custDataLst>
          </p:nvPr>
        </p:nvSpPr>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4" name="Foliennummernplatzhalter 3"/>
          <p:cNvSpPr>
            <a:spLocks noGrp="1"/>
          </p:cNvSpPr>
          <p:nvPr>
            <p:ph type="sldNum" sz="quarter" idx="10"/>
            <p:custDataLst>
              <p:tags r:id="rId3"/>
            </p:custDataLst>
          </p:nvPr>
        </p:nvSpPr>
        <p:spPr/>
        <p:txBody>
          <a:bodyPr/>
          <a:lstStyle>
            <a:lvl1pPr>
              <a:defRPr/>
            </a:lvl1pPr>
          </a:lstStyle>
          <a:p>
            <a:fld id="{346979EC-8346-4164-9D6B-7147574E3F1D}" type="slidenum">
              <a:rPr lang="de-CH"/>
              <a:pPr/>
              <a:t>‹Nr.›</a:t>
            </a:fld>
            <a:endParaRPr lang="de-CH" dirty="0"/>
          </a:p>
        </p:txBody>
      </p:sp>
    </p:spTree>
    <p:extLst>
      <p:ext uri="{BB962C8B-B14F-4D97-AF65-F5344CB8AC3E}">
        <p14:creationId xmlns:p14="http://schemas.microsoft.com/office/powerpoint/2010/main" val="4074063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1_Inhalt">
    <p:spTree>
      <p:nvGrpSpPr>
        <p:cNvPr id="1" name=""/>
        <p:cNvGrpSpPr/>
        <p:nvPr/>
      </p:nvGrpSpPr>
      <p:grpSpPr>
        <a:xfrm>
          <a:off x="0" y="0"/>
          <a:ext cx="0" cy="0"/>
          <a:chOff x="0" y="0"/>
          <a:chExt cx="0" cy="0"/>
        </a:xfrm>
      </p:grpSpPr>
      <p:sp>
        <p:nvSpPr>
          <p:cNvPr id="2" name="Inhaltsplatzhalter 1"/>
          <p:cNvSpPr>
            <a:spLocks noGrp="1"/>
          </p:cNvSpPr>
          <p:nvPr>
            <p:ph hasCustomPrompt="1"/>
            <p:custDataLst>
              <p:tags r:id="rId1"/>
            </p:custDataLst>
          </p:nvPr>
        </p:nvSpPr>
        <p:spPr>
          <a:xfrm>
            <a:off x="685800" y="609600"/>
            <a:ext cx="7772400" cy="5486400"/>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3" name="Datumsplatzhalter 2"/>
          <p:cNvSpPr>
            <a:spLocks noGrp="1"/>
          </p:cNvSpPr>
          <p:nvPr>
            <p:ph type="dt" sz="half" idx="10"/>
          </p:nvPr>
        </p:nvSpPr>
        <p:spPr>
          <a:xfrm>
            <a:off x="685800" y="6248400"/>
            <a:ext cx="1905000" cy="457200"/>
          </a:xfrm>
          <a:prstGeom prst="rect">
            <a:avLst/>
          </a:prstGeom>
        </p:spPr>
        <p:txBody>
          <a:bodyPr/>
          <a:lstStyle>
            <a:lvl1pPr>
              <a:defRPr/>
            </a:lvl1pPr>
          </a:lstStyle>
          <a:p>
            <a:endParaRPr lang="de-CH" dirty="0"/>
          </a:p>
        </p:txBody>
      </p:sp>
      <p:sp>
        <p:nvSpPr>
          <p:cNvPr id="4" name="Fußzeilenplatzhalter 3"/>
          <p:cNvSpPr>
            <a:spLocks noGrp="1"/>
          </p:cNvSpPr>
          <p:nvPr>
            <p:ph type="ftr" sz="quarter" idx="11"/>
          </p:nvPr>
        </p:nvSpPr>
        <p:spPr>
          <a:xfrm>
            <a:off x="3124200" y="6248400"/>
            <a:ext cx="2895600" cy="457200"/>
          </a:xfrm>
          <a:prstGeom prst="rect">
            <a:avLst/>
          </a:prstGeom>
        </p:spPr>
        <p:txBody>
          <a:bodyPr/>
          <a:lstStyle>
            <a:lvl1pPr>
              <a:defRPr/>
            </a:lvl1pPr>
          </a:lstStyle>
          <a:p>
            <a:endParaRPr lang="de-CH" dirty="0"/>
          </a:p>
        </p:txBody>
      </p:sp>
      <p:sp>
        <p:nvSpPr>
          <p:cNvPr id="5" name="Foliennummernplatzhalter 4"/>
          <p:cNvSpPr>
            <a:spLocks noGrp="1"/>
          </p:cNvSpPr>
          <p:nvPr>
            <p:ph type="sldNum" sz="quarter" idx="12"/>
            <p:custDataLst>
              <p:tags r:id="rId2"/>
            </p:custDataLst>
          </p:nvPr>
        </p:nvSpPr>
        <p:spPr>
          <a:xfrm>
            <a:off x="6553200" y="6248400"/>
            <a:ext cx="1905000" cy="457200"/>
          </a:xfrm>
        </p:spPr>
        <p:txBody>
          <a:bodyPr/>
          <a:lstStyle>
            <a:lvl1pPr>
              <a:defRPr/>
            </a:lvl1pPr>
          </a:lstStyle>
          <a:p>
            <a:fld id="{DAD088CA-EF04-419E-A4A4-52A73A2B7C50}" type="slidenum">
              <a:rPr lang="de-CH"/>
              <a:pPr/>
              <a:t>‹Nr.›</a:t>
            </a:fld>
            <a:endParaRPr lang="de-CH" dirty="0"/>
          </a:p>
        </p:txBody>
      </p:sp>
    </p:spTree>
    <p:extLst>
      <p:ext uri="{BB962C8B-B14F-4D97-AF65-F5344CB8AC3E}">
        <p14:creationId xmlns:p14="http://schemas.microsoft.com/office/powerpoint/2010/main" val="1942610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osses bild unten">
    <p:spTree>
      <p:nvGrpSpPr>
        <p:cNvPr id="1" name=""/>
        <p:cNvGrpSpPr/>
        <p:nvPr/>
      </p:nvGrpSpPr>
      <p:grpSpPr>
        <a:xfrm>
          <a:off x="0" y="0"/>
          <a:ext cx="0" cy="0"/>
          <a:chOff x="0" y="0"/>
          <a:chExt cx="0" cy="0"/>
        </a:xfrm>
      </p:grpSpPr>
      <p:sp>
        <p:nvSpPr>
          <p:cNvPr id="8" name="Bildplatzhalter 7"/>
          <p:cNvSpPr>
            <a:spLocks noGrp="1"/>
          </p:cNvSpPr>
          <p:nvPr>
            <p:ph type="pic" sz="quarter" idx="15"/>
            <p:custDataLst>
              <p:tags r:id="rId1"/>
            </p:custDataLst>
          </p:nvPr>
        </p:nvSpPr>
        <p:spPr>
          <a:xfrm>
            <a:off x="0" y="4878000"/>
            <a:ext cx="9144000" cy="1980000"/>
          </a:xfrm>
          <a:blipFill>
            <a:blip r:embed="rId7"/>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3"/>
            </p:custDataLst>
          </p:nvPr>
        </p:nvSpPr>
        <p:spPr>
          <a:xfrm>
            <a:off x="360000" y="1260000"/>
            <a:ext cx="8424000" cy="3142159"/>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1"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2422182248"/>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osses bild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4471987" cy="6858000"/>
          </a:xfrm>
          <a:blipFill>
            <a:blip r:embed="rId7"/>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10" name="Textplatzhalter 8"/>
          <p:cNvSpPr>
            <a:spLocks noGrp="1"/>
          </p:cNvSpPr>
          <p:nvPr>
            <p:ph type="body" sz="quarter" idx="13" hasCustomPrompt="1"/>
            <p:custDataLst>
              <p:tags r:id="rId3"/>
            </p:custDataLst>
          </p:nvPr>
        </p:nvSpPr>
        <p:spPr>
          <a:xfrm>
            <a:off x="4679997" y="878400"/>
            <a:ext cx="4104000" cy="983872"/>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8" name="Inhaltsplatzhalter 2"/>
          <p:cNvSpPr>
            <a:spLocks noGrp="1"/>
          </p:cNvSpPr>
          <p:nvPr>
            <p:ph idx="14" hasCustomPrompt="1"/>
            <p:custDataLst>
              <p:tags r:id="rId4"/>
            </p:custDataLst>
          </p:nvPr>
        </p:nvSpPr>
        <p:spPr>
          <a:xfrm>
            <a:off x="4679997" y="1260000"/>
            <a:ext cx="4104000" cy="4176000"/>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Textplatzhalter 14"/>
          <p:cNvSpPr>
            <a:spLocks noGrp="1"/>
          </p:cNvSpPr>
          <p:nvPr>
            <p:ph type="body" sz="quarter" idx="17"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683344204"/>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ganzflächig">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5"/>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594325829"/>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ur Bild">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3"/>
            <a:stretch>
              <a:fillRect/>
            </a:stretch>
          </a:blipFill>
        </p:spPr>
        <p:txBody>
          <a:bodyPr/>
          <a:lstStyle/>
          <a:p>
            <a:r>
              <a:rPr lang="de-CH" dirty="0"/>
              <a:t>Bild durch Klicken auf Symbol hinzufügen</a:t>
            </a:r>
          </a:p>
        </p:txBody>
      </p:sp>
    </p:spTree>
    <p:extLst>
      <p:ext uri="{BB962C8B-B14F-4D97-AF65-F5344CB8AC3E}">
        <p14:creationId xmlns:p14="http://schemas.microsoft.com/office/powerpoint/2010/main" val="1156147299"/>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ues kap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767478"/>
            <a:ext cx="7200000" cy="789411"/>
          </a:xfrm>
          <a:solidFill>
            <a:schemeClr val="bg1"/>
          </a:solidFill>
        </p:spPr>
        <p:txBody>
          <a:bodyPr wrap="square" lIns="360000" tIns="144000" rIns="72000" bIns="144000" anchor="t" anchorCtr="0">
            <a:spAutoFit/>
          </a:bodyPr>
          <a:lstStyle>
            <a:lvl1pPr algn="l">
              <a:lnSpc>
                <a:spcPct val="90000"/>
              </a:lnSpc>
              <a:defRPr sz="3600" b="1" baseline="0"/>
            </a:lvl1pPr>
          </a:lstStyle>
          <a:p>
            <a:r>
              <a:rPr lang="de-CH" dirty="0"/>
              <a:t>Kapiteltitel</a:t>
            </a:r>
          </a:p>
        </p:txBody>
      </p:sp>
    </p:spTree>
    <p:extLst>
      <p:ext uri="{BB962C8B-B14F-4D97-AF65-F5344CB8AC3E}">
        <p14:creationId xmlns:p14="http://schemas.microsoft.com/office/powerpoint/2010/main" val="308835996"/>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mit box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6" name="Inhaltsplatzhalter 2"/>
          <p:cNvSpPr>
            <a:spLocks noGrp="1"/>
          </p:cNvSpPr>
          <p:nvPr>
            <p:ph idx="17" hasCustomPrompt="1"/>
            <p:custDataLst>
              <p:tags r:id="rId4"/>
            </p:custDataLst>
          </p:nvPr>
        </p:nvSpPr>
        <p:spPr>
          <a:xfrm>
            <a:off x="482400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1388906109"/>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 mit box link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5" name="Inhaltsplatzhalter 2"/>
          <p:cNvSpPr>
            <a:spLocks noGrp="1"/>
          </p:cNvSpPr>
          <p:nvPr>
            <p:ph idx="17" hasCustomPrompt="1"/>
            <p:custDataLst>
              <p:tags r:id="rId4"/>
            </p:custDataLst>
          </p:nvPr>
        </p:nvSpPr>
        <p:spPr>
          <a:xfrm>
            <a:off x="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2837512340"/>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ld mit box unten">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5" name="Inhaltsplatzhalter 2"/>
          <p:cNvSpPr>
            <a:spLocks noGrp="1"/>
          </p:cNvSpPr>
          <p:nvPr>
            <p:ph idx="17" hasCustomPrompt="1"/>
            <p:custDataLst>
              <p:tags r:id="rId4"/>
            </p:custDataLst>
          </p:nvPr>
        </p:nvSpPr>
        <p:spPr>
          <a:xfrm>
            <a:off x="1849120" y="5582302"/>
            <a:ext cx="5350880" cy="1275698"/>
          </a:xfrm>
          <a:solidFill>
            <a:schemeClr val="tx2">
              <a:lumMod val="40000"/>
              <a:lumOff val="60000"/>
            </a:schemeClr>
          </a:solidFill>
        </p:spPr>
        <p:txBody>
          <a:bodyPr wrap="square" lIns="144000" tIns="144000" rIns="144000" bIns="144000" anchor="b" anchorCtr="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1305058805"/>
      </p:ext>
    </p:extLst>
  </p:cSld>
  <p:clrMapOvr>
    <a:masterClrMapping/>
  </p:clrMapOvr>
  <p:transition spd="med">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it box mitte">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8" name="Inhaltsplatzhalter 2"/>
          <p:cNvSpPr>
            <a:spLocks noGrp="1"/>
          </p:cNvSpPr>
          <p:nvPr>
            <p:ph idx="17" hasCustomPrompt="1"/>
            <p:custDataLst>
              <p:tags r:id="rId4"/>
            </p:custDataLst>
          </p:nvPr>
        </p:nvSpPr>
        <p:spPr>
          <a:xfrm>
            <a:off x="1849120" y="1404000"/>
            <a:ext cx="5350880" cy="1275698"/>
          </a:xfrm>
          <a:solidFill>
            <a:schemeClr val="tx2">
              <a:lumMod val="40000"/>
              <a:lumOff val="60000"/>
            </a:schemeClr>
          </a:solidFill>
        </p:spPr>
        <p:txBody>
          <a:bodyPr wrap="square"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476468464"/>
      </p:ext>
    </p:extLst>
  </p:cSld>
  <p:clrMapOvr>
    <a:masterClrMapping/>
  </p:clrMapOvr>
  <p:transition spd="med">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ll">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87" y="1219200"/>
            <a:ext cx="3088924" cy="3736189"/>
          </a:xfrm>
          <a:prstGeom prst="rect">
            <a:avLst/>
          </a:prstGeom>
          <a:effectLst>
            <a:outerShdw blurRad="317500" dist="50800" dir="5400000" sx="99000" sy="99000" algn="ctr" rotWithShape="0">
              <a:srgbClr val="000000"/>
            </a:outerShdw>
          </a:effectLst>
        </p:spPr>
      </p:pic>
      <p:sp>
        <p:nvSpPr>
          <p:cNvPr id="7" name="Textplatzhalter 4"/>
          <p:cNvSpPr>
            <a:spLocks noGrp="1"/>
          </p:cNvSpPr>
          <p:nvPr>
            <p:ph type="body" sz="quarter" idx="11" hasCustomPrompt="1"/>
            <p:custDataLst>
              <p:tags r:id="rId1"/>
            </p:custDataLst>
          </p:nvPr>
        </p:nvSpPr>
        <p:spPr>
          <a:xfrm>
            <a:off x="3931920" y="0"/>
            <a:ext cx="5212080" cy="1708665"/>
          </a:xfrm>
          <a:solidFill>
            <a:schemeClr val="bg2">
              <a:lumMod val="90000"/>
            </a:schemeClr>
          </a:solidFill>
        </p:spPr>
        <p:txBody>
          <a:bodyPr wrap="square" lIns="180000" tIns="936000" rIns="360000" bIns="144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a:t>Textmasterformat bearbeiten</a:t>
            </a:r>
          </a:p>
          <a:p>
            <a:pPr lvl="1"/>
            <a:r>
              <a:rPr lang="de-CH" dirty="0"/>
              <a:t>Zweite Ebene</a:t>
            </a:r>
          </a:p>
        </p:txBody>
      </p:sp>
      <p:sp>
        <p:nvSpPr>
          <p:cNvPr id="3" name="Titel 2"/>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Tree>
    <p:extLst>
      <p:ext uri="{BB962C8B-B14F-4D97-AF65-F5344CB8AC3E}">
        <p14:creationId xmlns:p14="http://schemas.microsoft.com/office/powerpoint/2010/main" val="4068394518"/>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uri">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a:blip r:embed="rId5"/>
            <a:stretch>
              <a:fillRect/>
            </a:stretch>
          </a:blipFill>
        </p:spPr>
      </p:pic>
      <p:sp>
        <p:nvSpPr>
          <p:cNvPr id="5" name="Textplatzhalter 4"/>
          <p:cNvSpPr>
            <a:spLocks noGrp="1"/>
          </p:cNvSpPr>
          <p:nvPr>
            <p:ph type="body" sz="quarter" idx="10" hasCustomPrompt="1"/>
            <p:custDataLst>
              <p:tags r:id="rId1"/>
            </p:custDataLst>
          </p:nvPr>
        </p:nvSpPr>
        <p:spPr>
          <a:xfrm>
            <a:off x="4572000" y="0"/>
            <a:ext cx="4572000" cy="1745016"/>
          </a:xfrm>
          <a:solidFill>
            <a:schemeClr val="tx2">
              <a:lumMod val="60000"/>
              <a:lumOff val="4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6"/>
              </a:buBlip>
              <a:defRPr>
                <a:solidFill>
                  <a:schemeClr val="tx1"/>
                </a:solidFill>
              </a:defRPr>
            </a:lvl2pPr>
          </a:lstStyle>
          <a:p>
            <a:pPr lvl="0"/>
            <a:r>
              <a:rPr lang="de-CH" dirty="0"/>
              <a:t>Textmasterformat bearbeiten</a:t>
            </a:r>
          </a:p>
          <a:p>
            <a:pPr lvl="1"/>
            <a:r>
              <a:rPr lang="de-CH" dirty="0"/>
              <a:t>Zweite Ebene</a:t>
            </a:r>
          </a:p>
        </p:txBody>
      </p:sp>
      <p:sp>
        <p:nvSpPr>
          <p:cNvPr id="4" name="Titel 3"/>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00382427"/>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timmungsbild">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platzhalter 4"/>
          <p:cNvSpPr>
            <a:spLocks noGrp="1"/>
          </p:cNvSpPr>
          <p:nvPr>
            <p:ph type="body" sz="quarter" idx="10" hasCustomPrompt="1"/>
            <p:custDataLst>
              <p:tags r:id="rId1"/>
            </p:custDataLst>
          </p:nvPr>
        </p:nvSpPr>
        <p:spPr>
          <a:xfrm>
            <a:off x="2397760" y="0"/>
            <a:ext cx="6746240" cy="1745016"/>
          </a:xfrm>
          <a:solidFill>
            <a:schemeClr val="tx2">
              <a:lumMod val="40000"/>
              <a:lumOff val="6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a:t>Textmasterformat bearbeiten</a:t>
            </a:r>
          </a:p>
          <a:p>
            <a:pPr lvl="1"/>
            <a:r>
              <a:rPr lang="de-CH" dirty="0"/>
              <a:t>Zweite Ebene</a:t>
            </a:r>
          </a:p>
        </p:txBody>
      </p:sp>
      <p:sp>
        <p:nvSpPr>
          <p:cNvPr id="4" name="Titel 3"/>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57745099"/>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uri">
    <p:bg>
      <p:bgRef idx="1001">
        <a:schemeClr val="bg1"/>
      </p:bgRef>
    </p:bg>
    <p:spTree>
      <p:nvGrpSpPr>
        <p:cNvPr id="1" name=""/>
        <p:cNvGrpSpPr/>
        <p:nvPr/>
      </p:nvGrpSpPr>
      <p:grpSpPr>
        <a:xfrm>
          <a:off x="0" y="0"/>
          <a:ext cx="0" cy="0"/>
          <a:chOff x="0" y="0"/>
          <a:chExt cx="0" cy="0"/>
        </a:xfrm>
      </p:grpSpPr>
      <p:sp>
        <p:nvSpPr>
          <p:cNvPr id="6" name="Bildplatzhalter 10"/>
          <p:cNvSpPr>
            <a:spLocks noGrp="1"/>
          </p:cNvSpPr>
          <p:nvPr>
            <p:ph type="pic" sz="quarter" idx="16"/>
            <p:custDataLst>
              <p:tags r:id="rId1"/>
            </p:custDataLst>
          </p:nvPr>
        </p:nvSpPr>
        <p:spPr>
          <a:xfrm>
            <a:off x="0" y="0"/>
            <a:ext cx="9144000" cy="6858000"/>
          </a:xfrm>
          <a:blipFill>
            <a:blip r:embed="rId4"/>
            <a:stretch>
              <a:fillRect/>
            </a:stretch>
          </a:blipFill>
        </p:spPr>
        <p:txBody>
          <a:bodyPr/>
          <a:lstStyle/>
          <a:p>
            <a:r>
              <a:rPr lang="de-CH" dirty="0"/>
              <a:t>Bild durch Klicken auf Symbol hinzufügen</a:t>
            </a:r>
          </a:p>
        </p:txBody>
      </p:sp>
      <p:sp>
        <p:nvSpPr>
          <p:cNvPr id="3" name="Titel 2"/>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2803484262"/>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2160000"/>
          </a:xfrm>
          <a:blipFill>
            <a:blip r:embed="rId7"/>
            <a:stretch>
              <a:fillRect/>
            </a:stretch>
          </a:blipFill>
        </p:spPr>
        <p:txBody>
          <a:bodyPr/>
          <a:lstStyle/>
          <a:p>
            <a:r>
              <a:rPr lang="de-CH" dirty="0"/>
              <a:t>Bild durch Klicken auf Symbol hinzufügen</a:t>
            </a:r>
          </a:p>
        </p:txBody>
      </p:sp>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4" name="Textfeld 3"/>
          <p:cNvSpPr txBox="1"/>
          <p:nvPr>
            <p:custDataLst>
              <p:tags r:id="rId2"/>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12" name="Textfeld 11"/>
          <p:cNvSpPr txBox="1"/>
          <p:nvPr>
            <p:custDataLst>
              <p:tags r:id="rId3"/>
            </p:custDataLst>
          </p:nvPr>
        </p:nvSpPr>
        <p:spPr>
          <a:xfrm>
            <a:off x="359999" y="2175286"/>
            <a:ext cx="8423999" cy="1261884"/>
          </a:xfrm>
          <a:prstGeom prst="rect">
            <a:avLst/>
          </a:prstGeom>
          <a:noFill/>
        </p:spPr>
        <p:txBody>
          <a:bodyPr wrap="square" lIns="0" tIns="0" rIns="0" bIns="0" rtlCol="0" anchor="b" anchorCtr="0">
            <a:spAutoFit/>
          </a:bodyPr>
          <a:lstStyle/>
          <a:p>
            <a:r>
              <a:rPr kumimoji="0" lang="de-CH" sz="4100" b="1" i="0" u="none" strike="noStrike" kern="1200" cap="none" spc="0" normalizeH="0" baseline="0" noProof="0">
                <a:ln>
                  <a:noFill/>
                </a:ln>
                <a:solidFill>
                  <a:srgbClr val="1D182C"/>
                </a:solidFill>
                <a:effectLst/>
                <a:uLnTx/>
                <a:uFillTx/>
                <a:latin typeface="+mn-lt"/>
                <a:ea typeface="+mj-ea"/>
                <a:cs typeface="+mj-cs"/>
              </a:rPr>
              <a:t>Kurs für Mitglieder des Schulrats und Schulsekretariate</a:t>
            </a:r>
            <a:endParaRPr lang="de-CH" dirty="0"/>
          </a:p>
        </p:txBody>
      </p:sp>
      <p:sp>
        <p:nvSpPr>
          <p:cNvPr id="13" name="Textfeld 12"/>
          <p:cNvSpPr txBox="1"/>
          <p:nvPr>
            <p:custDataLst>
              <p:tags r:id="rId4"/>
            </p:custDataLst>
          </p:nvPr>
        </p:nvSpPr>
        <p:spPr>
          <a:xfrm>
            <a:off x="359999" y="3617572"/>
            <a:ext cx="8423999" cy="1631216"/>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CH" sz="3000" b="0" i="0" u="none" strike="noStrike" kern="1200" cap="none" spc="0" normalizeH="0" baseline="0" noProof="0">
                <a:ln>
                  <a:noFill/>
                </a:ln>
                <a:solidFill>
                  <a:srgbClr val="1D182C"/>
                </a:solidFill>
                <a:effectLst/>
                <a:uLnTx/>
                <a:uFillTx/>
                <a:latin typeface="+mn-lt"/>
                <a:ea typeface="+mn-ea"/>
                <a:cs typeface="+mn-cs"/>
              </a:rPr>
              <a:t>2. Kursabend: 23. April 2024</a:t>
            </a:r>
          </a:p>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endParaRPr kumimoji="0" lang="de-CH" sz="3000" b="0" i="0" u="none" strike="noStrike" kern="1200" cap="none" spc="0" normalizeH="0" baseline="0" noProof="0">
              <a:ln>
                <a:noFill/>
              </a:ln>
              <a:solidFill>
                <a:srgbClr val="1D182C"/>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CH" sz="3000" b="0" i="0" u="none" strike="noStrike" kern="1200" cap="none" spc="0" normalizeH="0" baseline="0" noProof="0">
                <a:ln>
                  <a:noFill/>
                </a:ln>
                <a:solidFill>
                  <a:srgbClr val="1D182C"/>
                </a:solidFill>
                <a:effectLst/>
                <a:uLnTx/>
                <a:uFillTx/>
                <a:latin typeface="+mn-lt"/>
                <a:ea typeface="+mn-ea"/>
                <a:cs typeface="+mn-cs"/>
              </a:rPr>
              <a:t>Herzlich Willkommen!</a:t>
            </a:r>
            <a:endParaRPr kumimoji="0" lang="de-CH" sz="3000" b="0" i="0" u="none" strike="noStrike" kern="1200" cap="none" spc="0" normalizeH="0" baseline="0" noProof="0" dirty="0">
              <a:ln>
                <a:noFill/>
              </a:ln>
              <a:solidFill>
                <a:srgbClr val="1D182C"/>
              </a:solidFill>
              <a:effectLst/>
              <a:uLnTx/>
              <a:uFillTx/>
              <a:latin typeface="+mn-lt"/>
              <a:ea typeface="+mn-ea"/>
              <a:cs typeface="+mn-cs"/>
            </a:endParaRPr>
          </a:p>
        </p:txBody>
      </p:sp>
      <p:sp>
        <p:nvSpPr>
          <p:cNvPr id="14" name="Textfeld 13"/>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23. April 2024</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1718249867"/>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eues kap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767478"/>
            <a:ext cx="7200000" cy="789411"/>
          </a:xfrm>
          <a:solidFill>
            <a:schemeClr val="bg1"/>
          </a:solidFill>
        </p:spPr>
        <p:txBody>
          <a:bodyPr wrap="square" lIns="360000" tIns="144000" rIns="72000" bIns="144000" anchor="t" anchorCtr="0">
            <a:spAutoFit/>
          </a:bodyPr>
          <a:lstStyle>
            <a:lvl1pPr algn="l">
              <a:lnSpc>
                <a:spcPct val="90000"/>
              </a:lnSpc>
              <a:defRPr sz="3600" b="1" baseline="0"/>
            </a:lvl1pPr>
          </a:lstStyle>
          <a:p>
            <a:r>
              <a:rPr lang="de-CH" dirty="0"/>
              <a:t>Kapiteltitel</a:t>
            </a:r>
          </a:p>
        </p:txBody>
      </p:sp>
    </p:spTree>
    <p:extLst>
      <p:ext uri="{BB962C8B-B14F-4D97-AF65-F5344CB8AC3E}">
        <p14:creationId xmlns:p14="http://schemas.microsoft.com/office/powerpoint/2010/main" val="872425089"/>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echs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1"/>
            </p:custDataLst>
          </p:nvPr>
        </p:nvSpPr>
        <p:spPr>
          <a:xfrm>
            <a:off x="359999" y="1371601"/>
            <a:ext cx="8424000" cy="1971490"/>
          </a:xfrm>
        </p:spPr>
        <p:txBody>
          <a:bodyPr lIns="0" tIns="0" rIns="0" bIns="0" anchor="b" anchorCtr="0">
            <a:noAutofit/>
          </a:bodyPr>
          <a:lstStyle>
            <a:lvl1pPr algn="l">
              <a:lnSpc>
                <a:spcPct val="90000"/>
              </a:lnSpc>
              <a:defRPr sz="3600" baseline="0"/>
            </a:lvl1pPr>
          </a:lstStyle>
          <a:p>
            <a:r>
              <a:rPr lang="de-CH" dirty="0"/>
              <a:t>Referatswechsel: Titel</a:t>
            </a:r>
          </a:p>
        </p:txBody>
      </p:sp>
      <p:sp>
        <p:nvSpPr>
          <p:cNvPr id="19" name="Textplatzhalter 18"/>
          <p:cNvSpPr>
            <a:spLocks noGrp="1"/>
          </p:cNvSpPr>
          <p:nvPr>
            <p:ph type="body" sz="quarter" idx="12" hasCustomPrompt="1"/>
            <p:custDataLst>
              <p:tags r:id="rId2"/>
            </p:custDataLst>
          </p:nvPr>
        </p:nvSpPr>
        <p:spPr>
          <a:xfrm>
            <a:off x="359999" y="3332700"/>
            <a:ext cx="8423999" cy="997641"/>
          </a:xfrm>
        </p:spPr>
        <p:txBody>
          <a:bodyPr/>
          <a:lstStyle>
            <a:lvl1pPr>
              <a:lnSpc>
                <a:spcPct val="100000"/>
              </a:lnSpc>
              <a:defRPr sz="3000"/>
            </a:lvl1pPr>
          </a:lstStyle>
          <a:p>
            <a:pPr lvl="0"/>
            <a:r>
              <a:rPr lang="de-CH" dirty="0"/>
              <a:t>Untertitel</a:t>
            </a:r>
          </a:p>
        </p:txBody>
      </p:sp>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10" name="Textfeld 9"/>
          <p:cNvSpPr txBox="1"/>
          <p:nvPr>
            <p:custDataLst>
              <p:tags r:id="rId3"/>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9" name="Textfeld 8"/>
          <p:cNvSpPr txBox="1"/>
          <p:nvPr>
            <p:custDataLst>
              <p:tags r:id="rId4"/>
            </p:custDataLst>
          </p:nvPr>
        </p:nvSpPr>
        <p:spPr>
          <a:xfrm>
            <a:off x="2574525" y="-2"/>
            <a:ext cx="6569475" cy="634941"/>
          </a:xfrm>
          <a:prstGeom prst="rect">
            <a:avLst/>
          </a:prstGeom>
          <a:noFill/>
        </p:spPr>
        <p:txBody>
          <a:bodyPr wrap="square" lIns="0" tIns="324000" rIns="360000" bIns="0" rtlCol="0">
            <a:spAutoFit/>
          </a:bodyPr>
          <a:lstStyle/>
          <a:p>
            <a:pPr algn="r"/>
            <a:r>
              <a:rPr lang="de-CH" sz="2000">
                <a:solidFill>
                  <a:schemeClr val="tx1"/>
                </a:solidFill>
              </a:rPr>
              <a:t>Bildungs- und Kulturdirektion</a:t>
            </a:r>
            <a:endParaRPr lang="de-CH" sz="2000" dirty="0">
              <a:solidFill>
                <a:schemeClr val="tx1"/>
              </a:solidFill>
            </a:endParaRPr>
          </a:p>
        </p:txBody>
      </p:sp>
      <p:sp>
        <p:nvSpPr>
          <p:cNvPr id="11" name="Textfeld 10"/>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23. April 2024</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4084436932"/>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wechs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1"/>
            </p:custDataLst>
          </p:nvPr>
        </p:nvSpPr>
        <p:spPr>
          <a:xfrm>
            <a:off x="359999" y="1371601"/>
            <a:ext cx="8424000" cy="1971490"/>
          </a:xfrm>
        </p:spPr>
        <p:txBody>
          <a:bodyPr lIns="0" tIns="0" rIns="0" bIns="0" anchor="b" anchorCtr="0">
            <a:noAutofit/>
          </a:bodyPr>
          <a:lstStyle>
            <a:lvl1pPr algn="l">
              <a:lnSpc>
                <a:spcPct val="90000"/>
              </a:lnSpc>
              <a:defRPr sz="3600" baseline="0"/>
            </a:lvl1pPr>
          </a:lstStyle>
          <a:p>
            <a:r>
              <a:rPr lang="de-CH" dirty="0"/>
              <a:t>Referatswechsel: Titel</a:t>
            </a:r>
          </a:p>
        </p:txBody>
      </p:sp>
      <p:sp>
        <p:nvSpPr>
          <p:cNvPr id="19" name="Textplatzhalter 18"/>
          <p:cNvSpPr>
            <a:spLocks noGrp="1"/>
          </p:cNvSpPr>
          <p:nvPr>
            <p:ph type="body" sz="quarter" idx="12" hasCustomPrompt="1"/>
            <p:custDataLst>
              <p:tags r:id="rId2"/>
            </p:custDataLst>
          </p:nvPr>
        </p:nvSpPr>
        <p:spPr>
          <a:xfrm>
            <a:off x="359999" y="3332700"/>
            <a:ext cx="8423999" cy="997641"/>
          </a:xfrm>
        </p:spPr>
        <p:txBody>
          <a:bodyPr/>
          <a:lstStyle>
            <a:lvl1pPr>
              <a:lnSpc>
                <a:spcPct val="100000"/>
              </a:lnSpc>
              <a:defRPr sz="3000"/>
            </a:lvl1pPr>
          </a:lstStyle>
          <a:p>
            <a:pPr lvl="0"/>
            <a:r>
              <a:rPr lang="de-CH" dirty="0"/>
              <a:t>Untertitel</a:t>
            </a:r>
          </a:p>
        </p:txBody>
      </p:sp>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10" name="Textfeld 9"/>
          <p:cNvSpPr txBox="1"/>
          <p:nvPr>
            <p:custDataLst>
              <p:tags r:id="rId3"/>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9" name="Textfeld 8"/>
          <p:cNvSpPr txBox="1"/>
          <p:nvPr>
            <p:custDataLst>
              <p:tags r:id="rId4"/>
            </p:custDataLst>
          </p:nvPr>
        </p:nvSpPr>
        <p:spPr>
          <a:xfrm>
            <a:off x="2574525" y="-2"/>
            <a:ext cx="6569475" cy="634941"/>
          </a:xfrm>
          <a:prstGeom prst="rect">
            <a:avLst/>
          </a:prstGeom>
          <a:noFill/>
        </p:spPr>
        <p:txBody>
          <a:bodyPr wrap="square" lIns="0" tIns="324000" rIns="360000" bIns="0" rtlCol="0">
            <a:spAutoFit/>
          </a:bodyPr>
          <a:lstStyle/>
          <a:p>
            <a:pPr algn="r"/>
            <a:r>
              <a:rPr lang="de-CH" sz="2000">
                <a:solidFill>
                  <a:schemeClr val="tx1"/>
                </a:solidFill>
              </a:rPr>
              <a:t>Bildungs- und Kulturdirektion</a:t>
            </a:r>
            <a:endParaRPr lang="de-CH" sz="2000" dirty="0">
              <a:solidFill>
                <a:schemeClr val="tx1"/>
              </a:solidFill>
            </a:endParaRPr>
          </a:p>
        </p:txBody>
      </p:sp>
      <p:sp>
        <p:nvSpPr>
          <p:cNvPr id="11" name="Textfeld 10"/>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23. April 2024</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174413917"/>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nur gelb">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553015"/>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chlussfolie">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2"/>
            <a:ext cx="7200000" cy="1288009"/>
          </a:xfrm>
          <a:solidFill>
            <a:schemeClr val="tx1"/>
          </a:solidFill>
        </p:spPr>
        <p:txBody>
          <a:bodyPr lIns="360000" tIns="144000" rIns="144000" bIns="144000" anchor="t" anchorCtr="0">
            <a:spAutoFit/>
          </a:bodyPr>
          <a:lstStyle>
            <a:lvl1pPr algn="l">
              <a:lnSpc>
                <a:spcPct val="90000"/>
              </a:lnSpc>
              <a:defRPr sz="3600" b="1" baseline="0">
                <a:solidFill>
                  <a:schemeClr val="bg1"/>
                </a:solidFill>
              </a:defRPr>
            </a:lvl1pPr>
          </a:lstStyle>
          <a:p>
            <a:r>
              <a:rPr lang="de-CH" dirty="0"/>
              <a:t>Herzlichen Dank für Ihre Aufmerksamkeit!</a:t>
            </a: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4038959549"/>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gelb">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47737"/>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chlussfolie">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2"/>
            <a:ext cx="7200000" cy="1288009"/>
          </a:xfrm>
          <a:solidFill>
            <a:schemeClr val="tx1"/>
          </a:solidFill>
        </p:spPr>
        <p:txBody>
          <a:bodyPr lIns="360000" tIns="144000" rIns="144000" bIns="144000" anchor="t" anchorCtr="0">
            <a:spAutoFit/>
          </a:bodyPr>
          <a:lstStyle>
            <a:lvl1pPr algn="l">
              <a:lnSpc>
                <a:spcPct val="90000"/>
              </a:lnSpc>
              <a:defRPr sz="3600" b="1" baseline="0">
                <a:solidFill>
                  <a:schemeClr val="bg1"/>
                </a:solidFill>
              </a:defRPr>
            </a:lvl1pPr>
          </a:lstStyle>
          <a:p>
            <a:r>
              <a:rPr lang="de-CH" dirty="0"/>
              <a:t>Herzlichen Dank für Ihre Aufmerksamkeit!</a:t>
            </a: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060391540"/>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089025"/>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246974582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einspaltig">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259999"/>
            <a:ext cx="842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968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5"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05696519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er Felder">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0"/>
            <a:ext cx="7200000" cy="748800"/>
          </a:xfrm>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108721"/>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a:xfrm>
            <a:off x="652779" y="6484364"/>
            <a:ext cx="276226" cy="153889"/>
          </a:xfrm>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
        <p:nvSpPr>
          <p:cNvPr id="25" name="Inhaltsplatzhalter 2"/>
          <p:cNvSpPr>
            <a:spLocks noGrp="1"/>
          </p:cNvSpPr>
          <p:nvPr>
            <p:ph idx="15" hasCustomPrompt="1"/>
            <p:custDataLst>
              <p:tags r:id="rId5"/>
            </p:custDataLst>
          </p:nvPr>
        </p:nvSpPr>
        <p:spPr>
          <a:xfrm>
            <a:off x="4804407" y="1108721"/>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6" name="Inhaltsplatzhalter 2"/>
          <p:cNvSpPr>
            <a:spLocks noGrp="1"/>
          </p:cNvSpPr>
          <p:nvPr>
            <p:ph idx="16" hasCustomPrompt="1"/>
            <p:custDataLst>
              <p:tags r:id="rId6"/>
            </p:custDataLst>
          </p:nvPr>
        </p:nvSpPr>
        <p:spPr>
          <a:xfrm>
            <a:off x="360000" y="3546719"/>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7" name="Inhaltsplatzhalter 2"/>
          <p:cNvSpPr>
            <a:spLocks noGrp="1"/>
          </p:cNvSpPr>
          <p:nvPr>
            <p:ph idx="17" hasCustomPrompt="1"/>
            <p:custDataLst>
              <p:tags r:id="rId7"/>
            </p:custDataLst>
          </p:nvPr>
        </p:nvSpPr>
        <p:spPr>
          <a:xfrm>
            <a:off x="4804407" y="3546719"/>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244414614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en/unt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260000"/>
            <a:ext cx="8424000" cy="2092800"/>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4"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
        <p:nvSpPr>
          <p:cNvPr id="12" name="Inhaltsplatzhalter 2"/>
          <p:cNvSpPr>
            <a:spLocks noGrp="1"/>
          </p:cNvSpPr>
          <p:nvPr>
            <p:ph idx="15" hasCustomPrompt="1"/>
            <p:custDataLst>
              <p:tags r:id="rId6"/>
            </p:custDataLst>
          </p:nvPr>
        </p:nvSpPr>
        <p:spPr>
          <a:xfrm>
            <a:off x="360000" y="3570359"/>
            <a:ext cx="8424000" cy="20541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213793198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20.xml"/><Relationship Id="rId18" Type="http://schemas.openxmlformats.org/officeDocument/2006/relationships/tags" Target="../tags/tag25.xml"/><Relationship Id="rId3" Type="http://schemas.openxmlformats.org/officeDocument/2006/relationships/slideLayout" Target="../slideLayouts/slideLayout8.xml"/><Relationship Id="rId21" Type="http://schemas.openxmlformats.org/officeDocument/2006/relationships/image" Target="../media/image7.png"/><Relationship Id="rId7" Type="http://schemas.openxmlformats.org/officeDocument/2006/relationships/slideLayout" Target="../slideLayouts/slideLayout12.xml"/><Relationship Id="rId12" Type="http://schemas.openxmlformats.org/officeDocument/2006/relationships/tags" Target="../tags/tag19.xml"/><Relationship Id="rId17" Type="http://schemas.openxmlformats.org/officeDocument/2006/relationships/tags" Target="../tags/tag24.xml"/><Relationship Id="rId2" Type="http://schemas.openxmlformats.org/officeDocument/2006/relationships/slideLayout" Target="../slideLayouts/slideLayout7.xml"/><Relationship Id="rId16" Type="http://schemas.openxmlformats.org/officeDocument/2006/relationships/tags" Target="../tags/tag23.xml"/><Relationship Id="rId20"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5" Type="http://schemas.openxmlformats.org/officeDocument/2006/relationships/tags" Target="../tags/tag22.xml"/><Relationship Id="rId10" Type="http://schemas.openxmlformats.org/officeDocument/2006/relationships/slideLayout" Target="../slideLayouts/slideLayout15.xml"/><Relationship Id="rId19" Type="http://schemas.openxmlformats.org/officeDocument/2006/relationships/tags" Target="../tags/tag26.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7.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81.xml"/><Relationship Id="rId5" Type="http://schemas.openxmlformats.org/officeDocument/2006/relationships/slideLayout" Target="../slideLayouts/slideLayout20.xml"/><Relationship Id="rId10" Type="http://schemas.openxmlformats.org/officeDocument/2006/relationships/tags" Target="../tags/tag8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14.xml"/><Relationship Id="rId3" Type="http://schemas.openxmlformats.org/officeDocument/2006/relationships/slideLayout" Target="../slideLayouts/slideLayout26.xml"/><Relationship Id="rId7" Type="http://schemas.openxmlformats.org/officeDocument/2006/relationships/tags" Target="../tags/tag11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ags" Target="../tags/tag112.xml"/><Relationship Id="rId5" Type="http://schemas.openxmlformats.org/officeDocument/2006/relationships/theme" Target="../theme/theme4.xml"/><Relationship Id="rId10" Type="http://schemas.openxmlformats.org/officeDocument/2006/relationships/image" Target="../media/image1.png"/><Relationship Id="rId4" Type="http://schemas.openxmlformats.org/officeDocument/2006/relationships/slideLayout" Target="../slideLayouts/slideLayout27.xml"/><Relationship Id="rId9"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slideLayout" Target="../slideLayouts/slideLayout30.xml"/><Relationship Id="rId7" Type="http://schemas.openxmlformats.org/officeDocument/2006/relationships/tags" Target="../tags/tag12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10"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tags" Target="../tags/tag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7"/>
            </p:custDataLst>
          </p:nvPr>
        </p:nvSpPr>
        <p:spPr>
          <a:xfrm>
            <a:off x="358775" y="365126"/>
            <a:ext cx="8426450" cy="1281112"/>
          </a:xfrm>
          <a:prstGeom prst="rect">
            <a:avLst/>
          </a:prstGeom>
        </p:spPr>
        <p:txBody>
          <a:bodyPr vert="horz" lIns="0" tIns="0" rIns="0" bIns="0" rtlCol="0" anchor="t" anchorCtr="0">
            <a:normAutofit/>
          </a:bodyPr>
          <a:lstStyle/>
          <a:p>
            <a:r>
              <a:rPr lang="de-CH" dirty="0"/>
              <a:t>Titelmasterformat durch Klicken bearbeiten</a:t>
            </a:r>
          </a:p>
        </p:txBody>
      </p:sp>
      <p:sp>
        <p:nvSpPr>
          <p:cNvPr id="17" name="Textplatzhalter 16"/>
          <p:cNvSpPr>
            <a:spLocks noGrp="1"/>
          </p:cNvSpPr>
          <p:nvPr>
            <p:ph type="body" idx="1"/>
            <p:custDataLst>
              <p:tags r:id="rId8"/>
            </p:custDataLst>
          </p:nvPr>
        </p:nvSpPr>
        <p:spPr>
          <a:xfrm>
            <a:off x="358775" y="1825625"/>
            <a:ext cx="8419237" cy="4351338"/>
          </a:xfrm>
          <a:prstGeom prst="rect">
            <a:avLst/>
          </a:prstGeom>
        </p:spPr>
        <p:txBody>
          <a:bodyPr vert="horz" lIns="0" tIns="0" rIns="0" bIns="0" rtlCol="0" anchor="t" anchorCtr="0">
            <a:normAutofit/>
          </a:bodyPr>
          <a:lstStyle/>
          <a:p>
            <a:pPr lvl="0"/>
            <a:r>
              <a:rPr lang="de-CH" dirty="0"/>
              <a:t>Textmasterformat bearbeiten</a:t>
            </a:r>
          </a:p>
        </p:txBody>
      </p:sp>
      <p:sp>
        <p:nvSpPr>
          <p:cNvPr id="18" name="Datumsplatzhalter 17"/>
          <p:cNvSpPr>
            <a:spLocks noGrp="1"/>
          </p:cNvSpPr>
          <p:nvPr>
            <p:ph type="dt" sz="half" idx="2"/>
            <p:custDataLst>
              <p:tags r:id="rId9"/>
            </p:custDataLst>
          </p:nvPr>
        </p:nvSpPr>
        <p:spPr>
          <a:xfrm>
            <a:off x="358775" y="6356350"/>
            <a:ext cx="2327275"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22.04.2024</a:t>
            </a:fld>
            <a:endParaRPr lang="de-CH" dirty="0"/>
          </a:p>
        </p:txBody>
      </p:sp>
    </p:spTree>
    <p:extLst>
      <p:ext uri="{BB962C8B-B14F-4D97-AF65-F5344CB8AC3E}">
        <p14:creationId xmlns:p14="http://schemas.microsoft.com/office/powerpoint/2010/main" val="3860523110"/>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Lst>
  <p:transition spd="med">
    <p:pull/>
  </p:transition>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3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4110" userDrawn="1">
          <p15:clr>
            <a:srgbClr val="F26B43"/>
          </p15:clr>
        </p15:guide>
        <p15:guide id="1" pos="226">
          <p15:clr>
            <a:srgbClr val="F26B43"/>
          </p15:clr>
        </p15:guide>
        <p15:guide id="2" pos="5534">
          <p15:clr>
            <a:srgbClr val="F26B43"/>
          </p15:clr>
        </p15:guide>
        <p15:guide id="3" pos="170" userDrawn="1">
          <p15:clr>
            <a:srgbClr val="F26B43"/>
          </p15:clr>
        </p15:guide>
        <p15:guide id="4" pos="4151" userDrawn="1">
          <p15:clr>
            <a:srgbClr val="F26B43"/>
          </p15:clr>
        </p15:guide>
        <p15:guide id="5"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hteck 6"/>
          <p:cNvSpPr/>
          <p:nvPr>
            <p:custDataLst>
              <p:tags r:id="rId12"/>
            </p:custDataLst>
          </p:nvPr>
        </p:nvSpPr>
        <p:spPr>
          <a:xfrm>
            <a:off x="0" y="5943600"/>
            <a:ext cx="9144000" cy="91440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CH" dirty="0">
              <a:solidFill>
                <a:schemeClr val="tx1"/>
              </a:solidFill>
            </a:endParaRPr>
          </a:p>
          <a:p>
            <a:pPr algn="ctr"/>
            <a:endParaRPr lang="de-CH" dirty="0"/>
          </a:p>
        </p:txBody>
      </p:sp>
      <p:sp>
        <p:nvSpPr>
          <p:cNvPr id="2" name="Titelplatzhalter 1"/>
          <p:cNvSpPr>
            <a:spLocks noGrp="1"/>
          </p:cNvSpPr>
          <p:nvPr>
            <p:ph type="title"/>
            <p:custDataLst>
              <p:tags r:id="rId13"/>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a:t>Titel einfügen</a:t>
            </a:r>
          </a:p>
        </p:txBody>
      </p:sp>
      <p:sp>
        <p:nvSpPr>
          <p:cNvPr id="3" name="Textplatzhalter 2"/>
          <p:cNvSpPr>
            <a:spLocks noGrp="1"/>
          </p:cNvSpPr>
          <p:nvPr>
            <p:ph type="body" idx="1"/>
            <p:custDataLst>
              <p:tags r:id="rId14"/>
            </p:custDataLst>
          </p:nvPr>
        </p:nvSpPr>
        <p:spPr>
          <a:xfrm>
            <a:off x="360000" y="1089024"/>
            <a:ext cx="8424000" cy="4242605"/>
          </a:xfrm>
          <a:prstGeom prst="rect">
            <a:avLst/>
          </a:prstGeom>
        </p:spPr>
        <p:txBody>
          <a:bodyPr vert="horz" lIns="0" tIns="0" rIns="0" bIns="0" rtlCol="0" anchor="t" anchorCtr="0">
            <a:noAutofit/>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4"/>
            <p:custDataLst>
              <p:tags r:id="rId15"/>
            </p:custDataLst>
          </p:nvPr>
        </p:nvSpPr>
        <p:spPr>
          <a:xfrm>
            <a:off x="662939" y="6484364"/>
            <a:ext cx="276226" cy="153889"/>
          </a:xfrm>
          <a:prstGeom prst="rect">
            <a:avLst/>
          </a:prstGeom>
        </p:spPr>
        <p:txBody>
          <a:bodyPr vert="horz" lIns="0" tIns="0" rIns="0" bIns="0" rtlCol="0" anchor="t" anchorCtr="0"/>
          <a:lstStyle>
            <a:lvl1pPr algn="l">
              <a:defRPr sz="1000" baseline="0">
                <a:solidFill>
                  <a:schemeClr val="tx1"/>
                </a:solidFill>
                <a:latin typeface="Calibri" panose="020F0502020204030204" pitchFamily="34" charset="0"/>
              </a:defRPr>
            </a:lvl1pPr>
          </a:lstStyle>
          <a:p>
            <a:fld id="{565A3E7D-0018-4715-8B3D-68E2BF3AD988}" type="slidenum">
              <a:rPr lang="de-CH" smtClean="0"/>
              <a:pPr/>
              <a:t>‹Nr.›</a:t>
            </a:fld>
            <a:endParaRPr lang="de-CH" dirty="0"/>
          </a:p>
        </p:txBody>
      </p:sp>
      <p:pic>
        <p:nvPicPr>
          <p:cNvPr id="8" name="Grafik 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46750" y="6212129"/>
            <a:ext cx="937250" cy="395115"/>
          </a:xfrm>
          <a:prstGeom prst="rect">
            <a:avLst/>
          </a:prstGeom>
        </p:spPr>
      </p:pic>
      <p:sp>
        <p:nvSpPr>
          <p:cNvPr id="9" name="Textfeld 8"/>
          <p:cNvSpPr txBox="1"/>
          <p:nvPr>
            <p:custDataLst>
              <p:tags r:id="rId16"/>
            </p:custDataLst>
          </p:nvPr>
        </p:nvSpPr>
        <p:spPr>
          <a:xfrm>
            <a:off x="359999" y="6328800"/>
            <a:ext cx="6840001" cy="153888"/>
          </a:xfrm>
          <a:prstGeom prst="rect">
            <a:avLst/>
          </a:prstGeom>
          <a:noFill/>
        </p:spPr>
        <p:txBody>
          <a:bodyPr wrap="square" lIns="0" tIns="0" rIns="0" bIns="0" rtlCol="0">
            <a:spAutoFit/>
          </a:bodyPr>
          <a:lstStyle/>
          <a:p>
            <a:r>
              <a:rPr lang="de-CH" sz="1000" cap="all" baseline="0">
                <a:latin typeface="Calibri" panose="020F0502020204030204" pitchFamily="34" charset="0"/>
              </a:rPr>
              <a:t>Bildungs- und Kulturdirektion</a:t>
            </a:r>
            <a:endParaRPr lang="de-CH" sz="1000" cap="all" baseline="0" dirty="0">
              <a:latin typeface="Calibri" panose="020F0502020204030204" pitchFamily="34" charset="0"/>
            </a:endParaRPr>
          </a:p>
        </p:txBody>
      </p:sp>
      <p:sp>
        <p:nvSpPr>
          <p:cNvPr id="15" name="Textfeld 14"/>
          <p:cNvSpPr txBox="1"/>
          <p:nvPr>
            <p:custDataLst>
              <p:tags r:id="rId17"/>
            </p:custDataLst>
          </p:nvPr>
        </p:nvSpPr>
        <p:spPr>
          <a:xfrm>
            <a:off x="359999" y="6484366"/>
            <a:ext cx="320085" cy="153888"/>
          </a:xfrm>
          <a:prstGeom prst="rect">
            <a:avLst/>
          </a:prstGeom>
          <a:noFill/>
        </p:spPr>
        <p:txBody>
          <a:bodyPr wrap="square" lIns="0" tIns="0" rIns="0" bIns="0" rtlCol="0">
            <a:spAutoFit/>
          </a:bodyPr>
          <a:lstStyle/>
          <a:p>
            <a:r>
              <a:rPr lang="de-CH" sz="1000" cap="none" baseline="0" dirty="0">
                <a:latin typeface="Calibri" panose="020F0502020204030204" pitchFamily="34" charset="0"/>
              </a:rPr>
              <a:t>Seite</a:t>
            </a:r>
          </a:p>
        </p:txBody>
      </p:sp>
      <p:sp>
        <p:nvSpPr>
          <p:cNvPr id="11" name="Textfeld 10"/>
          <p:cNvSpPr txBox="1"/>
          <p:nvPr userDrawn="1">
            <p:custDataLst>
              <p:tags r:id="rId18"/>
            </p:custDataLst>
          </p:nvPr>
        </p:nvSpPr>
        <p:spPr>
          <a:xfrm>
            <a:off x="896400" y="6483600"/>
            <a:ext cx="20844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a:t>23. April 2024</a:t>
            </a:r>
            <a:endParaRPr lang="de-CH" sz="1000" dirty="0"/>
          </a:p>
        </p:txBody>
      </p:sp>
      <p:sp>
        <p:nvSpPr>
          <p:cNvPr id="4" name="Textfeld 3"/>
          <p:cNvSpPr txBox="1"/>
          <p:nvPr userDrawn="1">
            <p:custDataLst>
              <p:tags r:id="rId19"/>
            </p:custDataLst>
          </p:nvPr>
        </p:nvSpPr>
        <p:spPr>
          <a:xfrm>
            <a:off x="359999" y="6174000"/>
            <a:ext cx="39780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000" b="1" dirty="0"/>
          </a:p>
        </p:txBody>
      </p:sp>
    </p:spTree>
    <p:extLst>
      <p:ext uri="{BB962C8B-B14F-4D97-AF65-F5344CB8AC3E}">
        <p14:creationId xmlns:p14="http://schemas.microsoft.com/office/powerpoint/2010/main" val="279384822"/>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43" r:id="rId8"/>
    <p:sldLayoutId id="2147484250" r:id="rId9"/>
    <p:sldLayoutId id="2147484252" r:id="rId10"/>
  </p:sldLayoutIdLst>
  <p:transition spd="med">
    <p:pull/>
  </p:transition>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21"/>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21"/>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21"/>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21"/>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p15:clr>
            <a:srgbClr val="F26B43"/>
          </p15:clr>
        </p15:guide>
        <p15:guide id="2" pos="5534">
          <p15:clr>
            <a:srgbClr val="F26B43"/>
          </p15:clr>
        </p15:guide>
        <p15:guide id="3" pos="226">
          <p15:clr>
            <a:srgbClr val="F26B43"/>
          </p15:clr>
        </p15:guide>
        <p15:guide id="4" orient="horz" pos="35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custDataLst>
              <p:tags r:id="rId10"/>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a:t>Titel einfügen</a:t>
            </a:r>
          </a:p>
        </p:txBody>
      </p:sp>
      <p:sp>
        <p:nvSpPr>
          <p:cNvPr id="3" name="Textplatzhalter 2"/>
          <p:cNvSpPr>
            <a:spLocks noGrp="1"/>
          </p:cNvSpPr>
          <p:nvPr>
            <p:ph type="body" idx="1"/>
            <p:custDataLst>
              <p:tags r:id="rId11"/>
            </p:custDataLst>
          </p:nvPr>
        </p:nvSpPr>
        <p:spPr>
          <a:xfrm>
            <a:off x="360000" y="1089025"/>
            <a:ext cx="8424000" cy="4602605"/>
          </a:xfrm>
          <a:prstGeom prst="rect">
            <a:avLst/>
          </a:prstGeom>
        </p:spPr>
        <p:txBody>
          <a:bodyPr vert="horz" lIns="0" tIns="0" rIns="0" bIns="0" rtlCol="0" anchor="t" anchorCtr="0">
            <a:noAutofit/>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4183125684"/>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Lst>
  <p:transition spd="med">
    <p:pull/>
  </p:transition>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p15:clr>
            <a:srgbClr val="F26B43"/>
          </p15:clr>
        </p15:guide>
        <p15:guide id="2" pos="226">
          <p15:clr>
            <a:srgbClr val="F26B43"/>
          </p15:clr>
        </p15:guide>
        <p15:guide id="3" pos="553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6"/>
            </p:custDataLst>
          </p:nvPr>
        </p:nvSpPr>
        <p:spPr>
          <a:xfrm>
            <a:off x="12546" y="0"/>
            <a:ext cx="7200000" cy="748800"/>
          </a:xfrm>
          <a:prstGeom prst="rect">
            <a:avLst/>
          </a:prstGeom>
          <a:solidFill>
            <a:schemeClr val="tx1"/>
          </a:solidFill>
        </p:spPr>
        <p:txBody>
          <a:bodyPr vert="horz" lIns="360000" tIns="144000" rIns="72000" bIns="144000" rtlCol="0" anchor="t" anchorCtr="0">
            <a:noAutofit/>
          </a:bodyPr>
          <a:lstStyle/>
          <a:p>
            <a:r>
              <a:rPr lang="de-CH" dirty="0"/>
              <a:t>Titel</a:t>
            </a:r>
          </a:p>
        </p:txBody>
      </p:sp>
      <p:sp>
        <p:nvSpPr>
          <p:cNvPr id="17" name="Textplatzhalter 16"/>
          <p:cNvSpPr>
            <a:spLocks noGrp="1"/>
          </p:cNvSpPr>
          <p:nvPr>
            <p:ph type="body" idx="1"/>
            <p:custDataLst>
              <p:tags r:id="rId7"/>
            </p:custDataLst>
          </p:nvPr>
        </p:nvSpPr>
        <p:spPr>
          <a:xfrm>
            <a:off x="358775" y="1825625"/>
            <a:ext cx="8426450" cy="2299335"/>
          </a:xfrm>
          <a:prstGeom prst="rect">
            <a:avLst/>
          </a:prstGeom>
        </p:spPr>
        <p:txBody>
          <a:bodyPr vert="horz" lIns="0" tIns="0" rIns="0" bIns="0" rtlCol="0" anchor="t" anchorCtr="0">
            <a:normAutofit/>
          </a:bodyPr>
          <a:lstStyle/>
          <a:p>
            <a:pPr lvl="0"/>
            <a:r>
              <a:rPr lang="de-CH" dirty="0"/>
              <a:t>Textmasterformat </a:t>
            </a:r>
          </a:p>
          <a:p>
            <a:pPr lvl="1"/>
            <a:r>
              <a:rPr lang="de-CH" dirty="0"/>
              <a:t>bearbeiten</a:t>
            </a:r>
          </a:p>
        </p:txBody>
      </p:sp>
      <p:sp>
        <p:nvSpPr>
          <p:cNvPr id="18" name="Datumsplatzhalter 17"/>
          <p:cNvSpPr>
            <a:spLocks noGrp="1"/>
          </p:cNvSpPr>
          <p:nvPr>
            <p:ph type="dt" sz="half" idx="2"/>
            <p:custDataLst>
              <p:tags r:id="rId8"/>
            </p:custDataLst>
          </p:nvPr>
        </p:nvSpPr>
        <p:spPr>
          <a:xfrm>
            <a:off x="358775" y="6377574"/>
            <a:ext cx="2057400"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22.04.2024</a:t>
            </a:fld>
            <a:endParaRPr lang="de-CH" dirty="0"/>
          </a:p>
        </p:txBody>
      </p:sp>
    </p:spTree>
    <p:extLst>
      <p:ext uri="{BB962C8B-B14F-4D97-AF65-F5344CB8AC3E}">
        <p14:creationId xmlns:p14="http://schemas.microsoft.com/office/powerpoint/2010/main" val="275968339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spd="med">
    <p:pull/>
  </p:transition>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100000"/>
        <a:buFontTx/>
        <a:buBlip>
          <a:blip r:embed="rId9"/>
        </a:buBlip>
        <a:defRPr sz="20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26">
          <p15:clr>
            <a:srgbClr val="F26B43"/>
          </p15:clr>
        </p15:guide>
        <p15:guide id="3" pos="5534">
          <p15:clr>
            <a:srgbClr val="F26B43"/>
          </p15:clr>
        </p15:guide>
        <p15:guide id="4" orient="horz" pos="2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7"/>
            </p:custDataLst>
          </p:nvPr>
        </p:nvSpPr>
        <p:spPr>
          <a:xfrm>
            <a:off x="358775" y="365126"/>
            <a:ext cx="8426450" cy="1281112"/>
          </a:xfrm>
          <a:prstGeom prst="rect">
            <a:avLst/>
          </a:prstGeom>
        </p:spPr>
        <p:txBody>
          <a:bodyPr vert="horz" lIns="0" tIns="0" rIns="0" bIns="0" rtlCol="0" anchor="t" anchorCtr="0">
            <a:normAutofit/>
          </a:bodyPr>
          <a:lstStyle/>
          <a:p>
            <a:r>
              <a:rPr lang="de-CH" dirty="0"/>
              <a:t>Titelmasterformat durch Klicken bearbeiten</a:t>
            </a:r>
          </a:p>
        </p:txBody>
      </p:sp>
      <p:sp>
        <p:nvSpPr>
          <p:cNvPr id="17" name="Textplatzhalter 16"/>
          <p:cNvSpPr>
            <a:spLocks noGrp="1"/>
          </p:cNvSpPr>
          <p:nvPr>
            <p:ph type="body" idx="1"/>
            <p:custDataLst>
              <p:tags r:id="rId8"/>
            </p:custDataLst>
          </p:nvPr>
        </p:nvSpPr>
        <p:spPr>
          <a:xfrm>
            <a:off x="358775" y="1825625"/>
            <a:ext cx="8419237" cy="4351338"/>
          </a:xfrm>
          <a:prstGeom prst="rect">
            <a:avLst/>
          </a:prstGeom>
        </p:spPr>
        <p:txBody>
          <a:bodyPr vert="horz" lIns="0" tIns="0" rIns="0" bIns="0" rtlCol="0" anchor="t" anchorCtr="0">
            <a:normAutofit/>
          </a:bodyPr>
          <a:lstStyle/>
          <a:p>
            <a:pPr lvl="0"/>
            <a:r>
              <a:rPr lang="de-CH" dirty="0"/>
              <a:t>Textmasterformat bearbeiten</a:t>
            </a:r>
          </a:p>
        </p:txBody>
      </p:sp>
      <p:sp>
        <p:nvSpPr>
          <p:cNvPr id="18" name="Datumsplatzhalter 17"/>
          <p:cNvSpPr>
            <a:spLocks noGrp="1"/>
          </p:cNvSpPr>
          <p:nvPr>
            <p:ph type="dt" sz="half" idx="2"/>
            <p:custDataLst>
              <p:tags r:id="rId9"/>
            </p:custDataLst>
          </p:nvPr>
        </p:nvSpPr>
        <p:spPr>
          <a:xfrm>
            <a:off x="358775" y="6356350"/>
            <a:ext cx="2327275"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22.04.2024</a:t>
            </a:fld>
            <a:endParaRPr lang="de-CH" dirty="0"/>
          </a:p>
        </p:txBody>
      </p:sp>
    </p:spTree>
    <p:extLst>
      <p:ext uri="{BB962C8B-B14F-4D97-AF65-F5344CB8AC3E}">
        <p14:creationId xmlns:p14="http://schemas.microsoft.com/office/powerpoint/2010/main" val="3727827861"/>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Lst>
  <p:transition spd="med">
    <p:pull/>
  </p:transition>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3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4110">
          <p15:clr>
            <a:srgbClr val="F26B43"/>
          </p15:clr>
        </p15:guide>
        <p15:guide id="1" pos="226">
          <p15:clr>
            <a:srgbClr val="F26B43"/>
          </p15:clr>
        </p15:guide>
        <p15:guide id="2" pos="5534">
          <p15:clr>
            <a:srgbClr val="F26B43"/>
          </p15:clr>
        </p15:guide>
        <p15:guide id="3" pos="170">
          <p15:clr>
            <a:srgbClr val="F26B43"/>
          </p15:clr>
        </p15:guide>
        <p15:guide id="4" pos="4151">
          <p15:clr>
            <a:srgbClr val="F26B43"/>
          </p15:clr>
        </p15:guide>
        <p15:guide id="5" orient="horz" pos="2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157.xml"/><Relationship Id="rId7" Type="http://schemas.openxmlformats.org/officeDocument/2006/relationships/image" Target="../media/image18.jpe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tags" Target="../tags/tag158.xml"/><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161.xml"/><Relationship Id="rId7" Type="http://schemas.openxmlformats.org/officeDocument/2006/relationships/image" Target="../media/image21.jpe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6.xml"/><Relationship Id="rId5" Type="http://schemas.openxmlformats.org/officeDocument/2006/relationships/slideLayout" Target="../slideLayouts/slideLayout6.xml"/><Relationship Id="rId4" Type="http://schemas.openxmlformats.org/officeDocument/2006/relationships/tags" Target="../tags/tag162.xml"/><Relationship Id="rId9"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notesSlide" Target="../notesSlides/notesSlide7.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slideLayout" Target="../slideLayouts/slideLayout6.xml"/><Relationship Id="rId5" Type="http://schemas.openxmlformats.org/officeDocument/2006/relationships/tags" Target="../tags/tag167.xml"/><Relationship Id="rId4" Type="http://schemas.openxmlformats.org/officeDocument/2006/relationships/tags" Target="../tags/tag166.xml"/></Relationships>
</file>

<file path=ppt/slides/_rels/slide13.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171.xml"/></Relationships>
</file>

<file path=ppt/slides/_rels/slide14.xml.rels><?xml version="1.0" encoding="UTF-8" standalone="yes"?>
<Relationships xmlns="http://schemas.openxmlformats.org/package/2006/relationships"><Relationship Id="rId3" Type="http://schemas.openxmlformats.org/officeDocument/2006/relationships/tags" Target="../tags/tag174.xml"/><Relationship Id="rId7" Type="http://schemas.openxmlformats.org/officeDocument/2006/relationships/notesSlide" Target="../notesSlides/notesSlide9.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slideLayout" Target="../slideLayouts/slideLayout6.xml"/><Relationship Id="rId5" Type="http://schemas.openxmlformats.org/officeDocument/2006/relationships/tags" Target="../tags/tag176.xml"/><Relationship Id="rId4" Type="http://schemas.openxmlformats.org/officeDocument/2006/relationships/tags" Target="../tags/tag175.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179.xml"/><Relationship Id="rId7" Type="http://schemas.openxmlformats.org/officeDocument/2006/relationships/slideLayout" Target="../slideLayouts/slideLayout6.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s>
</file>

<file path=ppt/slides/_rels/slide16.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notesSlide" Target="../notesSlides/notesSlide11.xml"/><Relationship Id="rId5" Type="http://schemas.openxmlformats.org/officeDocument/2006/relationships/slideLayout" Target="../slideLayouts/slideLayout14.xml"/><Relationship Id="rId4" Type="http://schemas.openxmlformats.org/officeDocument/2006/relationships/tags" Target="../tags/tag186.xml"/></Relationships>
</file>

<file path=ppt/slides/_rels/slide17.xml.rels><?xml version="1.0" encoding="UTF-8" standalone="yes"?>
<Relationships xmlns="http://schemas.openxmlformats.org/package/2006/relationships"><Relationship Id="rId3" Type="http://schemas.openxmlformats.org/officeDocument/2006/relationships/tags" Target="../tags/tag189.xml"/><Relationship Id="rId7" Type="http://schemas.openxmlformats.org/officeDocument/2006/relationships/notesSlide" Target="../notesSlides/notesSlide12.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6.xml"/><Relationship Id="rId5" Type="http://schemas.openxmlformats.org/officeDocument/2006/relationships/tags" Target="../tags/tag191.xml"/><Relationship Id="rId4" Type="http://schemas.openxmlformats.org/officeDocument/2006/relationships/tags" Target="../tags/tag190.xml"/></Relationships>
</file>

<file path=ppt/slides/_rels/slide18.xml.rels><?xml version="1.0" encoding="UTF-8" standalone="yes"?>
<Relationships xmlns="http://schemas.openxmlformats.org/package/2006/relationships"><Relationship Id="rId3" Type="http://schemas.openxmlformats.org/officeDocument/2006/relationships/tags" Target="../tags/tag194.xml"/><Relationship Id="rId7" Type="http://schemas.openxmlformats.org/officeDocument/2006/relationships/notesSlide" Target="../notesSlides/notesSlide13.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6.xml"/><Relationship Id="rId5" Type="http://schemas.openxmlformats.org/officeDocument/2006/relationships/tags" Target="../tags/tag196.xml"/><Relationship Id="rId4" Type="http://schemas.openxmlformats.org/officeDocument/2006/relationships/tags" Target="../tags/tag195.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99.xml"/><Relationship Id="rId7" Type="http://schemas.openxmlformats.org/officeDocument/2006/relationships/slideLayout" Target="../slideLayouts/slideLayout6.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s>
</file>

<file path=ppt/slides/_rels/slide2.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1.xml"/><Relationship Id="rId4"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205.xml"/><Relationship Id="rId7" Type="http://schemas.openxmlformats.org/officeDocument/2006/relationships/diagramLayout" Target="../diagrams/layout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diagramData" Target="../diagrams/data2.xml"/><Relationship Id="rId5" Type="http://schemas.openxmlformats.org/officeDocument/2006/relationships/notesSlide" Target="../notesSlides/notesSlide15.xml"/><Relationship Id="rId10" Type="http://schemas.microsoft.com/office/2007/relationships/diagramDrawing" Target="../diagrams/drawing2.xml"/><Relationship Id="rId4" Type="http://schemas.openxmlformats.org/officeDocument/2006/relationships/slideLayout" Target="../slideLayouts/slideLayout6.xml"/><Relationship Id="rId9"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209.xml"/></Relationships>
</file>

<file path=ppt/slides/_rels/slide22.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notesSlide" Target="../notesSlides/notesSlide17.xml"/><Relationship Id="rId5" Type="http://schemas.openxmlformats.org/officeDocument/2006/relationships/slideLayout" Target="../slideLayouts/slideLayout6.xml"/><Relationship Id="rId4" Type="http://schemas.openxmlformats.org/officeDocument/2006/relationships/tags" Target="../tags/tag213.xml"/></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216.xml"/><Relationship Id="rId7" Type="http://schemas.openxmlformats.org/officeDocument/2006/relationships/tags" Target="../tags/tag220.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9"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223.xml"/><Relationship Id="rId7" Type="http://schemas.openxmlformats.org/officeDocument/2006/relationships/diagramLayout" Target="../diagrams/layout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diagramData" Target="../diagrams/data3.xml"/><Relationship Id="rId5" Type="http://schemas.openxmlformats.org/officeDocument/2006/relationships/notesSlide" Target="../notesSlides/notesSlide19.xml"/><Relationship Id="rId10" Type="http://schemas.microsoft.com/office/2007/relationships/diagramDrawing" Target="../diagrams/drawing3.xml"/><Relationship Id="rId4" Type="http://schemas.openxmlformats.org/officeDocument/2006/relationships/slideLayout" Target="../slideLayouts/slideLayout6.xml"/><Relationship Id="rId9" Type="http://schemas.openxmlformats.org/officeDocument/2006/relationships/diagramColors" Target="../diagrams/colors3.xml"/></Relationships>
</file>

<file path=ppt/slides/_rels/slide25.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notesSlide" Target="../notesSlides/notesSlide20.xml"/><Relationship Id="rId5" Type="http://schemas.openxmlformats.org/officeDocument/2006/relationships/slideLayout" Target="../slideLayouts/slideLayout6.xml"/><Relationship Id="rId4" Type="http://schemas.openxmlformats.org/officeDocument/2006/relationships/tags" Target="../tags/tag22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29.xml"/><Relationship Id="rId1" Type="http://schemas.openxmlformats.org/officeDocument/2006/relationships/tags" Target="../tags/tag228.xml"/><Relationship Id="rId4"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notesSlide" Target="../notesSlides/notesSlide22.xml"/><Relationship Id="rId5" Type="http://schemas.openxmlformats.org/officeDocument/2006/relationships/slideLayout" Target="../slideLayouts/slideLayout6.xml"/><Relationship Id="rId4" Type="http://schemas.openxmlformats.org/officeDocument/2006/relationships/tags" Target="../tags/tag233.xml"/></Relationships>
</file>

<file path=ppt/slides/_rels/slide28.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23.xml"/><Relationship Id="rId5" Type="http://schemas.openxmlformats.org/officeDocument/2006/relationships/slideLayout" Target="../slideLayouts/slideLayout6.xml"/><Relationship Id="rId4" Type="http://schemas.openxmlformats.org/officeDocument/2006/relationships/tags" Target="../tags/tag237.xml"/></Relationships>
</file>

<file path=ppt/slides/_rels/slide29.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notesSlide" Target="../notesSlides/notesSlide24.xml"/><Relationship Id="rId5" Type="http://schemas.openxmlformats.org/officeDocument/2006/relationships/slideLayout" Target="../slideLayouts/slideLayout6.xml"/><Relationship Id="rId4" Type="http://schemas.openxmlformats.org/officeDocument/2006/relationships/tags" Target="../tags/tag2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tags" Target="../tags/tag244.xml"/><Relationship Id="rId7" Type="http://schemas.openxmlformats.org/officeDocument/2006/relationships/diagramLayout" Target="../diagrams/layout4.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diagramData" Target="../diagrams/data4.xml"/><Relationship Id="rId5" Type="http://schemas.openxmlformats.org/officeDocument/2006/relationships/notesSlide" Target="../notesSlides/notesSlide25.xml"/><Relationship Id="rId10" Type="http://schemas.microsoft.com/office/2007/relationships/diagramDrawing" Target="../diagrams/drawing4.xml"/><Relationship Id="rId4" Type="http://schemas.openxmlformats.org/officeDocument/2006/relationships/slideLayout" Target="../slideLayouts/slideLayout6.xml"/><Relationship Id="rId9" Type="http://schemas.openxmlformats.org/officeDocument/2006/relationships/diagramColors" Target="../diagrams/colors4.xml"/></Relationships>
</file>

<file path=ppt/slides/_rels/slide31.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notesSlide" Target="../notesSlides/notesSlide26.xml"/><Relationship Id="rId5" Type="http://schemas.openxmlformats.org/officeDocument/2006/relationships/slideLayout" Target="../slideLayouts/slideLayout6.xml"/><Relationship Id="rId4" Type="http://schemas.openxmlformats.org/officeDocument/2006/relationships/tags" Target="../tags/tag248.xml"/></Relationships>
</file>

<file path=ppt/slides/_rels/slide32.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notesSlide" Target="../notesSlides/notesSlide27.xml"/><Relationship Id="rId5" Type="http://schemas.openxmlformats.org/officeDocument/2006/relationships/slideLayout" Target="../slideLayouts/slideLayout6.xml"/><Relationship Id="rId4" Type="http://schemas.openxmlformats.org/officeDocument/2006/relationships/tags" Target="../tags/tag252.xml"/></Relationships>
</file>

<file path=ppt/slides/_rels/slide33.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notesSlide" Target="../notesSlides/notesSlide28.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slideLayout" Target="../slideLayouts/slideLayout6.xml"/><Relationship Id="rId5" Type="http://schemas.openxmlformats.org/officeDocument/2006/relationships/tags" Target="../tags/tag257.xml"/><Relationship Id="rId4" Type="http://schemas.openxmlformats.org/officeDocument/2006/relationships/tags" Target="../tags/tag256.xml"/></Relationships>
</file>

<file path=ppt/slides/_rels/slide34.xml.rels><?xml version="1.0" encoding="UTF-8" standalone="yes"?>
<Relationships xmlns="http://schemas.openxmlformats.org/package/2006/relationships"><Relationship Id="rId3" Type="http://schemas.openxmlformats.org/officeDocument/2006/relationships/tags" Target="../tags/tag260.xml"/><Relationship Id="rId7" Type="http://schemas.openxmlformats.org/officeDocument/2006/relationships/notesSlide" Target="../notesSlides/notesSlide29.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slideLayout" Target="../slideLayouts/slideLayout6.xml"/><Relationship Id="rId5" Type="http://schemas.openxmlformats.org/officeDocument/2006/relationships/tags" Target="../tags/tag262.xml"/><Relationship Id="rId4" Type="http://schemas.openxmlformats.org/officeDocument/2006/relationships/tags" Target="../tags/tag261.xml"/></Relationships>
</file>

<file path=ppt/slides/_rels/slide35.xml.rels><?xml version="1.0" encoding="UTF-8" standalone="yes"?>
<Relationships xmlns="http://schemas.openxmlformats.org/package/2006/relationships"><Relationship Id="rId3" Type="http://schemas.openxmlformats.org/officeDocument/2006/relationships/tags" Target="../tags/tag265.xml"/><Relationship Id="rId7" Type="http://schemas.openxmlformats.org/officeDocument/2006/relationships/notesSlide" Target="../notesSlides/notesSlide30.xml"/><Relationship Id="rId2" Type="http://schemas.openxmlformats.org/officeDocument/2006/relationships/tags" Target="../tags/tag264.xml"/><Relationship Id="rId1" Type="http://schemas.openxmlformats.org/officeDocument/2006/relationships/tags" Target="../tags/tag263.xml"/><Relationship Id="rId6" Type="http://schemas.openxmlformats.org/officeDocument/2006/relationships/slideLayout" Target="../slideLayouts/slideLayout6.xml"/><Relationship Id="rId5" Type="http://schemas.openxmlformats.org/officeDocument/2006/relationships/tags" Target="../tags/tag267.xml"/><Relationship Id="rId4" Type="http://schemas.openxmlformats.org/officeDocument/2006/relationships/tags" Target="../tags/tag266.xml"/></Relationships>
</file>

<file path=ppt/slides/_rels/slide36.xml.rels><?xml version="1.0" encoding="UTF-8" standalone="yes"?>
<Relationships xmlns="http://schemas.openxmlformats.org/package/2006/relationships"><Relationship Id="rId3" Type="http://schemas.openxmlformats.org/officeDocument/2006/relationships/tags" Target="../tags/tag270.xml"/><Relationship Id="rId7" Type="http://schemas.openxmlformats.org/officeDocument/2006/relationships/notesSlide" Target="../notesSlides/notesSlide31.xml"/><Relationship Id="rId2" Type="http://schemas.openxmlformats.org/officeDocument/2006/relationships/tags" Target="../tags/tag269.xml"/><Relationship Id="rId1" Type="http://schemas.openxmlformats.org/officeDocument/2006/relationships/tags" Target="../tags/tag268.xml"/><Relationship Id="rId6" Type="http://schemas.openxmlformats.org/officeDocument/2006/relationships/slideLayout" Target="../slideLayouts/slideLayout6.xml"/><Relationship Id="rId5" Type="http://schemas.openxmlformats.org/officeDocument/2006/relationships/tags" Target="../tags/tag272.xml"/><Relationship Id="rId4" Type="http://schemas.openxmlformats.org/officeDocument/2006/relationships/tags" Target="../tags/tag271.xml"/></Relationships>
</file>

<file path=ppt/slides/_rels/slide37.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5" Type="http://schemas.openxmlformats.org/officeDocument/2006/relationships/notesSlide" Target="../notesSlides/notesSlide32.xml"/><Relationship Id="rId4"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5" Type="http://schemas.openxmlformats.org/officeDocument/2006/relationships/notesSlide" Target="../notesSlides/notesSlide33.xml"/><Relationship Id="rId4"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notesSlide" Target="../notesSlides/notesSlide34.xml"/><Relationship Id="rId5" Type="http://schemas.openxmlformats.org/officeDocument/2006/relationships/slideLayout" Target="../slideLayouts/slideLayout14.xml"/><Relationship Id="rId4" Type="http://schemas.openxmlformats.org/officeDocument/2006/relationships/tags" Target="../tags/tag2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285.xml"/><Relationship Id="rId7" Type="http://schemas.openxmlformats.org/officeDocument/2006/relationships/tags" Target="../tags/tag289.xml"/><Relationship Id="rId2" Type="http://schemas.openxmlformats.org/officeDocument/2006/relationships/tags" Target="../tags/tag284.xml"/><Relationship Id="rId1" Type="http://schemas.openxmlformats.org/officeDocument/2006/relationships/tags" Target="../tags/tag283.xml"/><Relationship Id="rId6" Type="http://schemas.openxmlformats.org/officeDocument/2006/relationships/tags" Target="../tags/tag288.xml"/><Relationship Id="rId5" Type="http://schemas.openxmlformats.org/officeDocument/2006/relationships/tags" Target="../tags/tag287.xml"/><Relationship Id="rId4" Type="http://schemas.openxmlformats.org/officeDocument/2006/relationships/tags" Target="../tags/tag286.xml"/><Relationship Id="rId9"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tags" Target="../tags/tag292.xml"/><Relationship Id="rId7" Type="http://schemas.openxmlformats.org/officeDocument/2006/relationships/notesSlide" Target="../notesSlides/notesSlide36.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slideLayout" Target="../slideLayouts/slideLayout14.xml"/><Relationship Id="rId5" Type="http://schemas.openxmlformats.org/officeDocument/2006/relationships/tags" Target="../tags/tag294.xml"/><Relationship Id="rId4" Type="http://schemas.openxmlformats.org/officeDocument/2006/relationships/tags" Target="../tags/tag29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6.xml"/><Relationship Id="rId1" Type="http://schemas.openxmlformats.org/officeDocument/2006/relationships/tags" Target="../tags/tag295.xml"/><Relationship Id="rId5" Type="http://schemas.openxmlformats.org/officeDocument/2006/relationships/image" Target="../media/image24.jpg"/><Relationship Id="rId4"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5.xml"/><Relationship Id="rId1" Type="http://schemas.openxmlformats.org/officeDocument/2006/relationships/tags" Target="../tags/tag29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46.xml"/><Relationship Id="rId7" Type="http://schemas.openxmlformats.org/officeDocument/2006/relationships/diagramLayout" Target="../diagrams/layout1.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diagramData" Target="../diagrams/data1.xml"/><Relationship Id="rId5" Type="http://schemas.openxmlformats.org/officeDocument/2006/relationships/notesSlide" Target="../notesSlides/notesSlide2.xml"/><Relationship Id="rId10" Type="http://schemas.microsoft.com/office/2007/relationships/diagramDrawing" Target="../diagrams/drawing1.xml"/><Relationship Id="rId4" Type="http://schemas.openxmlformats.org/officeDocument/2006/relationships/slideLayout" Target="../slideLayouts/slideLayout6.xml"/><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150.xml"/></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153.xml"/><Relationship Id="rId7" Type="http://schemas.openxmlformats.org/officeDocument/2006/relationships/image" Target="../media/image15.jpe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tags" Target="../tags/tag154.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sp>
      <p:sp>
        <p:nvSpPr>
          <p:cNvPr id="3" name="Textfeld 2"/>
          <p:cNvSpPr txBox="1"/>
          <p:nvPr>
            <p:custDataLst>
              <p:tags r:id="rId1"/>
            </p:custDataLst>
          </p:nvPr>
        </p:nvSpPr>
        <p:spPr>
          <a:xfrm>
            <a:off x="4912178" y="1"/>
            <a:ext cx="4210050" cy="2159998"/>
          </a:xfrm>
          <a:prstGeom prst="rect">
            <a:avLst/>
          </a:prstGeom>
          <a:gradFill>
            <a:gsLst>
              <a:gs pos="38000">
                <a:schemeClr val="tx1"/>
              </a:gs>
              <a:gs pos="73000">
                <a:schemeClr val="tx1">
                  <a:alpha val="0"/>
                </a:schemeClr>
              </a:gs>
            </a:gsLst>
            <a:lin ang="10800000" scaled="0"/>
          </a:gradFill>
        </p:spPr>
        <p:txBody>
          <a:bodyPr wrap="square" lIns="0" tIns="396000" rIns="324000" bIns="0" rtlCol="0">
            <a:noAutofit/>
          </a:bodyPr>
          <a:lstStyle/>
          <a:p>
            <a:pPr algn="r"/>
            <a:r>
              <a:rPr lang="de-CH" sz="2400" cap="all" dirty="0">
                <a:solidFill>
                  <a:srgbClr val="FFFFFF"/>
                </a:solidFill>
              </a:rPr>
              <a:t>Bildungs- und Kulturdirektion</a:t>
            </a:r>
          </a:p>
        </p:txBody>
      </p:sp>
    </p:spTree>
    <p:extLst>
      <p:ext uri="{BB962C8B-B14F-4D97-AF65-F5344CB8AC3E}">
        <p14:creationId xmlns:p14="http://schemas.microsoft.com/office/powerpoint/2010/main" val="13073354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10</a:t>
            </a:fld>
            <a:endParaRPr lang="de-CH" dirty="0"/>
          </a:p>
        </p:txBody>
      </p:sp>
      <p:sp>
        <p:nvSpPr>
          <p:cNvPr id="5" name="Textplatzhalter 4"/>
          <p:cNvSpPr>
            <a:spLocks noGrp="1"/>
          </p:cNvSpPr>
          <p:nvPr>
            <p:ph type="body" sz="quarter" idx="14"/>
          </p:nvPr>
        </p:nvSpPr>
        <p:spPr/>
        <p:txBody>
          <a:bodyPr/>
          <a:lstStyle/>
          <a:p>
            <a:endParaRPr lang="de-CH" dirty="0"/>
          </a:p>
        </p:txBody>
      </p:sp>
      <p:sp>
        <p:nvSpPr>
          <p:cNvPr id="9" name="Textfeld 8"/>
          <p:cNvSpPr txBox="1"/>
          <p:nvPr>
            <p:custDataLst>
              <p:tags r:id="rId3"/>
            </p:custDataLst>
          </p:nvPr>
        </p:nvSpPr>
        <p:spPr>
          <a:xfrm>
            <a:off x="371588" y="922106"/>
            <a:ext cx="2592288" cy="400110"/>
          </a:xfrm>
          <a:prstGeom prst="rect">
            <a:avLst/>
          </a:prstGeom>
          <a:solidFill>
            <a:srgbClr val="FF0000"/>
          </a:solidFill>
        </p:spPr>
        <p:txBody>
          <a:bodyPr wrap="square" rtlCol="0">
            <a:spAutoFit/>
          </a:bodyPr>
          <a:lstStyle/>
          <a:p>
            <a:r>
              <a:rPr lang="de-CH" sz="2000" dirty="0">
                <a:solidFill>
                  <a:schemeClr val="bg1"/>
                </a:solidFill>
              </a:rPr>
              <a:t>Kantonsverfassung </a:t>
            </a:r>
          </a:p>
        </p:txBody>
      </p:sp>
      <p:sp>
        <p:nvSpPr>
          <p:cNvPr id="10" name="Inhaltsplatzhalter 2"/>
          <p:cNvSpPr>
            <a:spLocks noGrp="1"/>
          </p:cNvSpPr>
          <p:nvPr>
            <p:ph idx="1"/>
            <p:custDataLst>
              <p:tags r:id="rId4"/>
            </p:custDataLst>
          </p:nvPr>
        </p:nvSpPr>
        <p:spPr>
          <a:xfrm>
            <a:off x="395536" y="1628800"/>
            <a:ext cx="7643812" cy="3888432"/>
          </a:xfrm>
          <a:solidFill>
            <a:srgbClr val="FFFFFF"/>
          </a:solidFill>
        </p:spPr>
        <p:txBody>
          <a:bodyPr/>
          <a:lstStyle/>
          <a:p>
            <a:pPr lvl="0" hangingPunct="0">
              <a:buNone/>
            </a:pPr>
            <a:r>
              <a:rPr lang="de-CH" dirty="0">
                <a:solidFill>
                  <a:schemeClr val="bg1">
                    <a:lumMod val="10000"/>
                  </a:schemeClr>
                </a:solidFill>
                <a:latin typeface="+mn-lt"/>
              </a:rPr>
              <a:t>In der Legislatur 2020 bis 2024 besteht der Erziehungsrat aus neun Mitgliedern.</a:t>
            </a:r>
          </a:p>
          <a:p>
            <a:pPr lvl="0" hangingPunct="0">
              <a:buNone/>
            </a:pPr>
            <a:r>
              <a:rPr lang="de-CH" dirty="0">
                <a:solidFill>
                  <a:schemeClr val="bg1">
                    <a:lumMod val="10000"/>
                  </a:schemeClr>
                </a:solidFill>
                <a:latin typeface="+mn-lt"/>
              </a:rPr>
              <a:t>	Ralph Bomatter (CVP, Altdorf)</a:t>
            </a:r>
            <a:br>
              <a:rPr lang="de-CH" dirty="0">
                <a:solidFill>
                  <a:schemeClr val="bg1">
                    <a:lumMod val="10000"/>
                  </a:schemeClr>
                </a:solidFill>
                <a:latin typeface="+mn-lt"/>
              </a:rPr>
            </a:br>
            <a:r>
              <a:rPr lang="de-CH" dirty="0">
                <a:solidFill>
                  <a:schemeClr val="bg1">
                    <a:lumMod val="10000"/>
                  </a:schemeClr>
                </a:solidFill>
                <a:latin typeface="+mn-lt"/>
              </a:rPr>
              <a:t>	Mitglied</a:t>
            </a:r>
            <a:br>
              <a:rPr lang="de-CH" dirty="0">
                <a:solidFill>
                  <a:schemeClr val="bg1">
                    <a:lumMod val="10000"/>
                  </a:schemeClr>
                </a:solidFill>
                <a:latin typeface="+mn-lt"/>
              </a:rPr>
            </a:br>
            <a:r>
              <a:rPr lang="de-CH" dirty="0">
                <a:solidFill>
                  <a:schemeClr val="bg1">
                    <a:lumMod val="10000"/>
                  </a:schemeClr>
                </a:solidFill>
                <a:latin typeface="+mn-lt"/>
              </a:rPr>
              <a:t>	Visitationskreis KS Urner Oberland</a:t>
            </a:r>
          </a:p>
          <a:p>
            <a:pPr lvl="0"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Cordelia Dal Farra (CVP, Altdorf)</a:t>
            </a:r>
            <a:br>
              <a:rPr lang="de-CH" dirty="0">
                <a:solidFill>
                  <a:schemeClr val="bg1">
                    <a:lumMod val="10000"/>
                  </a:schemeClr>
                </a:solidFill>
                <a:latin typeface="+mn-lt"/>
              </a:rPr>
            </a:br>
            <a:r>
              <a:rPr lang="de-CH" dirty="0">
                <a:solidFill>
                  <a:schemeClr val="bg1">
                    <a:lumMod val="10000"/>
                  </a:schemeClr>
                </a:solidFill>
                <a:latin typeface="+mn-lt"/>
              </a:rPr>
              <a:t>	Mitglied</a:t>
            </a:r>
            <a:br>
              <a:rPr lang="de-CH" dirty="0">
                <a:solidFill>
                  <a:schemeClr val="bg1">
                    <a:lumMod val="10000"/>
                  </a:schemeClr>
                </a:solidFill>
                <a:latin typeface="+mn-lt"/>
              </a:rPr>
            </a:br>
            <a:r>
              <a:rPr lang="de-CH" dirty="0">
                <a:solidFill>
                  <a:schemeClr val="bg1">
                    <a:lumMod val="10000"/>
                  </a:schemeClr>
                </a:solidFill>
                <a:latin typeface="+mn-lt"/>
              </a:rPr>
              <a:t>	Visitationskreis </a:t>
            </a:r>
            <a:r>
              <a:rPr lang="de-CH" dirty="0" err="1">
                <a:solidFill>
                  <a:schemeClr val="bg1">
                    <a:lumMod val="10000"/>
                  </a:schemeClr>
                </a:solidFill>
                <a:latin typeface="+mn-lt"/>
              </a:rPr>
              <a:t>Schattdorf</a:t>
            </a:r>
            <a:endParaRPr lang="de-CH" dirty="0">
              <a:solidFill>
                <a:schemeClr val="bg1">
                  <a:lumMod val="10000"/>
                </a:schemeClr>
              </a:solidFill>
              <a:latin typeface="+mn-lt"/>
            </a:endParaRPr>
          </a:p>
          <a:p>
            <a:pPr lvl="3"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Emmy Gerig-Büchel (LUR, </a:t>
            </a:r>
            <a:r>
              <a:rPr lang="de-CH" dirty="0" err="1">
                <a:solidFill>
                  <a:schemeClr val="bg1">
                    <a:lumMod val="10000"/>
                  </a:schemeClr>
                </a:solidFill>
                <a:latin typeface="+mn-lt"/>
              </a:rPr>
              <a:t>Göschenen</a:t>
            </a:r>
            <a:r>
              <a:rPr lang="de-CH" dirty="0">
                <a:solidFill>
                  <a:schemeClr val="bg1">
                    <a:lumMod val="10000"/>
                  </a:schemeClr>
                </a:solidFill>
                <a:latin typeface="+mn-lt"/>
              </a:rPr>
              <a:t>)</a:t>
            </a:r>
            <a:br>
              <a:rPr lang="de-CH" dirty="0">
                <a:solidFill>
                  <a:schemeClr val="bg1">
                    <a:lumMod val="10000"/>
                  </a:schemeClr>
                </a:solidFill>
                <a:latin typeface="+mn-lt"/>
              </a:rPr>
            </a:br>
            <a:r>
              <a:rPr lang="de-CH" dirty="0">
                <a:solidFill>
                  <a:schemeClr val="bg1">
                    <a:lumMod val="10000"/>
                  </a:schemeClr>
                </a:solidFill>
                <a:latin typeface="+mn-lt"/>
              </a:rPr>
              <a:t>Mitglied</a:t>
            </a:r>
            <a:br>
              <a:rPr lang="de-CH" dirty="0">
                <a:solidFill>
                  <a:schemeClr val="bg1">
                    <a:lumMod val="10000"/>
                  </a:schemeClr>
                </a:solidFill>
                <a:latin typeface="+mn-lt"/>
              </a:rPr>
            </a:br>
            <a:r>
              <a:rPr lang="de-CH" dirty="0">
                <a:solidFill>
                  <a:schemeClr val="bg1">
                    <a:lumMod val="10000"/>
                  </a:schemeClr>
                </a:solidFill>
                <a:latin typeface="+mn-lt"/>
              </a:rPr>
              <a:t>Visitationskreis </a:t>
            </a:r>
            <a:r>
              <a:rPr lang="de-CH" dirty="0" err="1">
                <a:solidFill>
                  <a:schemeClr val="bg1">
                    <a:lumMod val="10000"/>
                  </a:schemeClr>
                </a:solidFill>
                <a:latin typeface="+mn-lt"/>
              </a:rPr>
              <a:t>Bürglen</a:t>
            </a:r>
            <a:r>
              <a:rPr lang="de-CH" dirty="0">
                <a:solidFill>
                  <a:schemeClr val="bg1">
                    <a:lumMod val="10000"/>
                  </a:schemeClr>
                </a:solidFill>
                <a:latin typeface="+mn-lt"/>
              </a:rPr>
              <a:t>, </a:t>
            </a:r>
            <a:r>
              <a:rPr lang="de-CH" dirty="0" err="1">
                <a:solidFill>
                  <a:schemeClr val="bg1">
                    <a:lumMod val="10000"/>
                  </a:schemeClr>
                </a:solidFill>
                <a:latin typeface="+mn-lt"/>
              </a:rPr>
              <a:t>Spiringen</a:t>
            </a:r>
            <a:r>
              <a:rPr lang="de-CH" dirty="0">
                <a:solidFill>
                  <a:schemeClr val="bg1">
                    <a:lumMod val="10000"/>
                  </a:schemeClr>
                </a:solidFill>
                <a:latin typeface="+mn-lt"/>
              </a:rPr>
              <a:t>, </a:t>
            </a:r>
            <a:r>
              <a:rPr lang="de-CH" dirty="0" err="1">
                <a:solidFill>
                  <a:schemeClr val="bg1">
                    <a:lumMod val="10000"/>
                  </a:schemeClr>
                </a:solidFill>
                <a:latin typeface="+mn-lt"/>
              </a:rPr>
              <a:t>Unterschächen</a:t>
            </a:r>
            <a:endParaRPr lang="de-CH" dirty="0">
              <a:solidFill>
                <a:schemeClr val="bg1">
                  <a:lumMod val="10000"/>
                </a:schemeClr>
              </a:solidFill>
            </a:endParaRPr>
          </a:p>
        </p:txBody>
      </p:sp>
      <p:pic>
        <p:nvPicPr>
          <p:cNvPr id="2050" name="Picture 2" descr="Ralph Bomat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2270311"/>
            <a:ext cx="671480" cy="9696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rdelia dal Farr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3419474"/>
            <a:ext cx="671479" cy="96961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mmy Gerig-Büche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5531" y="4612289"/>
            <a:ext cx="661484" cy="91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40830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11</a:t>
            </a:fld>
            <a:endParaRPr lang="de-CH" dirty="0"/>
          </a:p>
        </p:txBody>
      </p:sp>
      <p:sp>
        <p:nvSpPr>
          <p:cNvPr id="5" name="Textplatzhalter 4"/>
          <p:cNvSpPr>
            <a:spLocks noGrp="1"/>
          </p:cNvSpPr>
          <p:nvPr>
            <p:ph type="body" sz="quarter" idx="14"/>
          </p:nvPr>
        </p:nvSpPr>
        <p:spPr/>
        <p:txBody>
          <a:bodyPr/>
          <a:lstStyle/>
          <a:p>
            <a:endParaRPr lang="de-CH" dirty="0"/>
          </a:p>
        </p:txBody>
      </p:sp>
      <p:sp>
        <p:nvSpPr>
          <p:cNvPr id="9" name="Textfeld 8"/>
          <p:cNvSpPr txBox="1"/>
          <p:nvPr>
            <p:custDataLst>
              <p:tags r:id="rId3"/>
            </p:custDataLst>
          </p:nvPr>
        </p:nvSpPr>
        <p:spPr>
          <a:xfrm>
            <a:off x="371588" y="922106"/>
            <a:ext cx="2592288" cy="400110"/>
          </a:xfrm>
          <a:prstGeom prst="rect">
            <a:avLst/>
          </a:prstGeom>
          <a:solidFill>
            <a:srgbClr val="FF0000"/>
          </a:solidFill>
        </p:spPr>
        <p:txBody>
          <a:bodyPr wrap="square" rtlCol="0">
            <a:spAutoFit/>
          </a:bodyPr>
          <a:lstStyle/>
          <a:p>
            <a:r>
              <a:rPr lang="de-CH" sz="2000" dirty="0">
                <a:solidFill>
                  <a:schemeClr val="bg1"/>
                </a:solidFill>
              </a:rPr>
              <a:t>Kantonsverfassung </a:t>
            </a:r>
          </a:p>
        </p:txBody>
      </p:sp>
      <p:sp>
        <p:nvSpPr>
          <p:cNvPr id="10" name="Inhaltsplatzhalter 2"/>
          <p:cNvSpPr>
            <a:spLocks noGrp="1"/>
          </p:cNvSpPr>
          <p:nvPr>
            <p:ph idx="1"/>
            <p:custDataLst>
              <p:tags r:id="rId4"/>
            </p:custDataLst>
          </p:nvPr>
        </p:nvSpPr>
        <p:spPr>
          <a:xfrm>
            <a:off x="395536" y="1628800"/>
            <a:ext cx="7643812" cy="3888432"/>
          </a:xfrm>
          <a:solidFill>
            <a:srgbClr val="FFFFFF"/>
          </a:solidFill>
        </p:spPr>
        <p:txBody>
          <a:bodyPr/>
          <a:lstStyle/>
          <a:p>
            <a:pPr lvl="0" hangingPunct="0">
              <a:buNone/>
            </a:pPr>
            <a:r>
              <a:rPr lang="de-CH" dirty="0">
                <a:solidFill>
                  <a:schemeClr val="bg1">
                    <a:lumMod val="10000"/>
                  </a:schemeClr>
                </a:solidFill>
                <a:latin typeface="+mn-lt"/>
              </a:rPr>
              <a:t>In der Legislatur 2020 bis 2024 besteht der Erziehungsrat aus neun Mitgliedern.</a:t>
            </a:r>
          </a:p>
          <a:p>
            <a:pPr lvl="0" hangingPunct="0">
              <a:buNone/>
            </a:pPr>
            <a:r>
              <a:rPr lang="de-CH" dirty="0">
                <a:solidFill>
                  <a:schemeClr val="bg1">
                    <a:lumMod val="10000"/>
                  </a:schemeClr>
                </a:solidFill>
                <a:latin typeface="+mn-lt"/>
              </a:rPr>
              <a:t>	Silvia Schuler-</a:t>
            </a:r>
            <a:r>
              <a:rPr lang="de-CH" dirty="0" err="1">
                <a:solidFill>
                  <a:schemeClr val="bg1">
                    <a:lumMod val="10000"/>
                  </a:schemeClr>
                </a:solidFill>
                <a:latin typeface="+mn-lt"/>
              </a:rPr>
              <a:t>Ryter</a:t>
            </a:r>
            <a:r>
              <a:rPr lang="de-CH" dirty="0">
                <a:solidFill>
                  <a:schemeClr val="bg1">
                    <a:lumMod val="10000"/>
                  </a:schemeClr>
                </a:solidFill>
                <a:latin typeface="+mn-lt"/>
              </a:rPr>
              <a:t> (SVP, Erstfeld)</a:t>
            </a:r>
            <a:br>
              <a:rPr lang="de-CH" dirty="0">
                <a:solidFill>
                  <a:schemeClr val="bg1">
                    <a:lumMod val="10000"/>
                  </a:schemeClr>
                </a:solidFill>
                <a:latin typeface="+mn-lt"/>
              </a:rPr>
            </a:br>
            <a:r>
              <a:rPr lang="de-CH" dirty="0">
                <a:solidFill>
                  <a:schemeClr val="bg1">
                    <a:lumMod val="10000"/>
                  </a:schemeClr>
                </a:solidFill>
                <a:latin typeface="+mn-lt"/>
              </a:rPr>
              <a:t>	Mitglied</a:t>
            </a:r>
            <a:br>
              <a:rPr lang="de-CH" dirty="0">
                <a:solidFill>
                  <a:schemeClr val="bg1">
                    <a:lumMod val="10000"/>
                  </a:schemeClr>
                </a:solidFill>
                <a:latin typeface="+mn-lt"/>
              </a:rPr>
            </a:br>
            <a:r>
              <a:rPr lang="de-CH" dirty="0">
                <a:solidFill>
                  <a:schemeClr val="bg1">
                    <a:lumMod val="10000"/>
                  </a:schemeClr>
                </a:solidFill>
                <a:latin typeface="+mn-lt"/>
              </a:rPr>
              <a:t>	Visitationskreis Altdorf</a:t>
            </a:r>
          </a:p>
          <a:p>
            <a:pPr lvl="0"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Markus Tresch-Senn (CVP, Flüelen)</a:t>
            </a:r>
            <a:br>
              <a:rPr lang="de-CH" dirty="0">
                <a:solidFill>
                  <a:schemeClr val="bg1">
                    <a:lumMod val="10000"/>
                  </a:schemeClr>
                </a:solidFill>
                <a:latin typeface="+mn-lt"/>
              </a:rPr>
            </a:br>
            <a:r>
              <a:rPr lang="de-CH" dirty="0">
                <a:solidFill>
                  <a:schemeClr val="bg1">
                    <a:lumMod val="10000"/>
                  </a:schemeClr>
                </a:solidFill>
                <a:latin typeface="+mn-lt"/>
              </a:rPr>
              <a:t>	Mitglied</a:t>
            </a:r>
            <a:br>
              <a:rPr lang="de-CH" dirty="0">
                <a:solidFill>
                  <a:schemeClr val="bg1">
                    <a:lumMod val="10000"/>
                  </a:schemeClr>
                </a:solidFill>
                <a:latin typeface="+mn-lt"/>
              </a:rPr>
            </a:br>
            <a:r>
              <a:rPr lang="de-CH" dirty="0">
                <a:solidFill>
                  <a:schemeClr val="bg1">
                    <a:lumMod val="10000"/>
                  </a:schemeClr>
                </a:solidFill>
                <a:latin typeface="+mn-lt"/>
              </a:rPr>
              <a:t>	Visitationskreis KS </a:t>
            </a:r>
            <a:r>
              <a:rPr lang="de-CH" dirty="0" err="1">
                <a:solidFill>
                  <a:schemeClr val="bg1">
                    <a:lumMod val="10000"/>
                  </a:schemeClr>
                </a:solidFill>
                <a:latin typeface="+mn-lt"/>
              </a:rPr>
              <a:t>Ursern</a:t>
            </a:r>
            <a:r>
              <a:rPr lang="de-CH" dirty="0">
                <a:solidFill>
                  <a:schemeClr val="bg1">
                    <a:lumMod val="10000"/>
                  </a:schemeClr>
                </a:solidFill>
                <a:latin typeface="+mn-lt"/>
              </a:rPr>
              <a:t>, Sonderschule</a:t>
            </a:r>
          </a:p>
          <a:p>
            <a:pPr lvl="3"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Monika Zurfluh (FDP, </a:t>
            </a:r>
            <a:r>
              <a:rPr lang="de-CH" dirty="0" err="1">
                <a:solidFill>
                  <a:schemeClr val="bg1">
                    <a:lumMod val="10000"/>
                  </a:schemeClr>
                </a:solidFill>
                <a:latin typeface="+mn-lt"/>
              </a:rPr>
              <a:t>Sisikon</a:t>
            </a:r>
            <a:r>
              <a:rPr lang="de-CH" dirty="0">
                <a:solidFill>
                  <a:schemeClr val="bg1">
                    <a:lumMod val="10000"/>
                  </a:schemeClr>
                </a:solidFill>
                <a:latin typeface="+mn-lt"/>
              </a:rPr>
              <a:t>)</a:t>
            </a:r>
            <a:br>
              <a:rPr lang="de-CH" dirty="0">
                <a:solidFill>
                  <a:schemeClr val="bg1">
                    <a:lumMod val="10000"/>
                  </a:schemeClr>
                </a:solidFill>
                <a:latin typeface="+mn-lt"/>
              </a:rPr>
            </a:br>
            <a:r>
              <a:rPr lang="de-CH" dirty="0">
                <a:solidFill>
                  <a:schemeClr val="bg1">
                    <a:lumMod val="10000"/>
                  </a:schemeClr>
                </a:solidFill>
                <a:latin typeface="+mn-lt"/>
              </a:rPr>
              <a:t>Mitglied</a:t>
            </a:r>
            <a:br>
              <a:rPr lang="de-CH" dirty="0">
                <a:solidFill>
                  <a:schemeClr val="bg1">
                    <a:lumMod val="10000"/>
                  </a:schemeClr>
                </a:solidFill>
                <a:latin typeface="+mn-lt"/>
              </a:rPr>
            </a:br>
            <a:r>
              <a:rPr lang="de-CH" dirty="0">
                <a:solidFill>
                  <a:schemeClr val="bg1">
                    <a:lumMod val="10000"/>
                  </a:schemeClr>
                </a:solidFill>
                <a:latin typeface="+mn-lt"/>
              </a:rPr>
              <a:t>Visitationskreis </a:t>
            </a:r>
            <a:r>
              <a:rPr lang="de-CH" dirty="0" err="1">
                <a:solidFill>
                  <a:schemeClr val="bg1">
                    <a:lumMod val="10000"/>
                  </a:schemeClr>
                </a:solidFill>
                <a:latin typeface="+mn-lt"/>
              </a:rPr>
              <a:t>Attinghausen</a:t>
            </a:r>
            <a:r>
              <a:rPr lang="de-CH" dirty="0">
                <a:solidFill>
                  <a:schemeClr val="bg1">
                    <a:lumMod val="10000"/>
                  </a:schemeClr>
                </a:solidFill>
                <a:latin typeface="+mn-lt"/>
              </a:rPr>
              <a:t>, Isenthal, Seedorf/Bauen</a:t>
            </a:r>
            <a:endParaRPr lang="de-CH" dirty="0">
              <a:solidFill>
                <a:schemeClr val="bg1">
                  <a:lumMod val="10000"/>
                </a:schemeClr>
              </a:solidFill>
            </a:endParaRPr>
          </a:p>
        </p:txBody>
      </p:sp>
      <p:pic>
        <p:nvPicPr>
          <p:cNvPr id="3074" name="Picture 2" descr="Silvia Schuler-Ry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5719" y="2227318"/>
            <a:ext cx="671023" cy="9689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rkus Tresc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531" y="3406569"/>
            <a:ext cx="671211" cy="9692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onika Zurflu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4781" y="4614316"/>
            <a:ext cx="681961" cy="902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30992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12</a:t>
            </a:fld>
            <a:endParaRPr lang="de-CH" dirty="0"/>
          </a:p>
        </p:txBody>
      </p:sp>
      <p:sp>
        <p:nvSpPr>
          <p:cNvPr id="5" name="Textplatzhalter 4"/>
          <p:cNvSpPr>
            <a:spLocks noGrp="1"/>
          </p:cNvSpPr>
          <p:nvPr>
            <p:ph type="body" sz="quarter" idx="14"/>
          </p:nvPr>
        </p:nvSpPr>
        <p:spPr/>
        <p:txBody>
          <a:bodyPr/>
          <a:lstStyle/>
          <a:p>
            <a:endParaRPr lang="de-CH" dirty="0"/>
          </a:p>
        </p:txBody>
      </p:sp>
      <p:sp>
        <p:nvSpPr>
          <p:cNvPr id="8" name="Rechteck 7"/>
          <p:cNvSpPr/>
          <p:nvPr>
            <p:custDataLst>
              <p:tags r:id="rId3"/>
            </p:custDataLst>
          </p:nvPr>
        </p:nvSpPr>
        <p:spPr>
          <a:xfrm>
            <a:off x="334992" y="2518869"/>
            <a:ext cx="8645152" cy="1477328"/>
          </a:xfrm>
          <a:prstGeom prst="rect">
            <a:avLst/>
          </a:prstGeom>
        </p:spPr>
        <p:txBody>
          <a:bodyPr wrap="square">
            <a:spAutoFit/>
          </a:bodyPr>
          <a:lstStyle/>
          <a:p>
            <a:r>
              <a:rPr lang="de-CH" b="1" dirty="0"/>
              <a:t>Artikel 29   </a:t>
            </a:r>
            <a:r>
              <a:rPr lang="de-CH" dirty="0"/>
              <a:t>   Lehrpläne </a:t>
            </a:r>
          </a:p>
          <a:p>
            <a:r>
              <a:rPr lang="de-CH" b="1" dirty="0"/>
              <a:t>Artikel 30   </a:t>
            </a:r>
            <a:r>
              <a:rPr lang="de-CH" dirty="0"/>
              <a:t>   Lehrmittel </a:t>
            </a:r>
          </a:p>
          <a:p>
            <a:r>
              <a:rPr lang="de-CH" b="1" dirty="0"/>
              <a:t>Artikel 32 </a:t>
            </a:r>
            <a:r>
              <a:rPr lang="de-CH" dirty="0"/>
              <a:t>     Zeugnis, Promotion und </a:t>
            </a:r>
            <a:r>
              <a:rPr lang="de-CH" dirty="0" err="1"/>
              <a:t>Übertrittsverfahren</a:t>
            </a:r>
            <a:endParaRPr lang="de-CH" dirty="0"/>
          </a:p>
          <a:p>
            <a:r>
              <a:rPr lang="de-CH" b="1" dirty="0"/>
              <a:t>Artikel 33 </a:t>
            </a:r>
            <a:r>
              <a:rPr lang="de-CH" dirty="0"/>
              <a:t>     Schulversuche </a:t>
            </a:r>
          </a:p>
          <a:p>
            <a:r>
              <a:rPr lang="de-CH" dirty="0"/>
              <a:t> </a:t>
            </a:r>
          </a:p>
        </p:txBody>
      </p:sp>
      <p:sp>
        <p:nvSpPr>
          <p:cNvPr id="9" name="Textfeld 8"/>
          <p:cNvSpPr txBox="1"/>
          <p:nvPr>
            <p:custDataLst>
              <p:tags r:id="rId4"/>
            </p:custDataLst>
          </p:nvPr>
        </p:nvSpPr>
        <p:spPr>
          <a:xfrm>
            <a:off x="371588" y="922106"/>
            <a:ext cx="2592288" cy="400110"/>
          </a:xfrm>
          <a:prstGeom prst="rect">
            <a:avLst/>
          </a:prstGeom>
          <a:solidFill>
            <a:srgbClr val="FF0000"/>
          </a:solidFill>
        </p:spPr>
        <p:txBody>
          <a:bodyPr wrap="square" rtlCol="0">
            <a:spAutoFit/>
          </a:bodyPr>
          <a:lstStyle/>
          <a:p>
            <a:r>
              <a:rPr lang="de-CH" sz="2000" dirty="0">
                <a:solidFill>
                  <a:schemeClr val="bg1"/>
                </a:solidFill>
              </a:rPr>
              <a:t>Schulgesetz</a:t>
            </a:r>
          </a:p>
        </p:txBody>
      </p:sp>
      <p:sp>
        <p:nvSpPr>
          <p:cNvPr id="12" name="Rechteck 11"/>
          <p:cNvSpPr/>
          <p:nvPr>
            <p:custDataLst>
              <p:tags r:id="rId5"/>
            </p:custDataLst>
          </p:nvPr>
        </p:nvSpPr>
        <p:spPr>
          <a:xfrm>
            <a:off x="334992" y="1449287"/>
            <a:ext cx="8464661" cy="1015663"/>
          </a:xfrm>
          <a:prstGeom prst="rect">
            <a:avLst/>
          </a:prstGeom>
        </p:spPr>
        <p:txBody>
          <a:bodyPr wrap="square">
            <a:spAutoFit/>
          </a:bodyPr>
          <a:lstStyle/>
          <a:p>
            <a:r>
              <a:rPr lang="de-CH" b="1" dirty="0"/>
              <a:t>Artikel 6</a:t>
            </a:r>
            <a:r>
              <a:rPr lang="de-CH" dirty="0"/>
              <a:t>        Privatschulen </a:t>
            </a:r>
          </a:p>
          <a:p>
            <a:r>
              <a:rPr lang="de-CH" sz="1200" dirty="0"/>
              <a:t>1</a:t>
            </a:r>
            <a:r>
              <a:rPr lang="de-CH" sz="900" dirty="0"/>
              <a:t>  </a:t>
            </a:r>
            <a:r>
              <a:rPr lang="de-CH" sz="2400" dirty="0"/>
              <a:t> </a:t>
            </a:r>
            <a:r>
              <a:rPr lang="de-CH" dirty="0"/>
              <a:t>Wer eine Privatschule führt, bedarf einer Bewilligung des Erziehungsrates.</a:t>
            </a:r>
          </a:p>
          <a:p>
            <a:r>
              <a:rPr lang="de-CH" sz="1200" dirty="0"/>
              <a:t>2</a:t>
            </a:r>
            <a:r>
              <a:rPr lang="de-CH" sz="650" dirty="0"/>
              <a:t>  </a:t>
            </a:r>
            <a:r>
              <a:rPr lang="de-CH" dirty="0"/>
              <a:t>  Privatschulen unterliegen der Aufsicht des Erziehungsrates.</a:t>
            </a:r>
            <a:endParaRPr lang="de-CH" dirty="0">
              <a:effectLst/>
            </a:endParaRPr>
          </a:p>
        </p:txBody>
      </p:sp>
    </p:spTree>
    <p:extLst>
      <p:ext uri="{BB962C8B-B14F-4D97-AF65-F5344CB8AC3E}">
        <p14:creationId xmlns:p14="http://schemas.microsoft.com/office/powerpoint/2010/main" val="323944976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13</a:t>
            </a:fld>
            <a:endParaRPr lang="de-CH" dirty="0"/>
          </a:p>
        </p:txBody>
      </p:sp>
      <p:sp>
        <p:nvSpPr>
          <p:cNvPr id="9" name="Rechteck 8"/>
          <p:cNvSpPr/>
          <p:nvPr>
            <p:custDataLst>
              <p:tags r:id="rId3"/>
            </p:custDataLst>
          </p:nvPr>
        </p:nvSpPr>
        <p:spPr>
          <a:xfrm>
            <a:off x="353032" y="1383055"/>
            <a:ext cx="8464661" cy="4293483"/>
          </a:xfrm>
          <a:prstGeom prst="rect">
            <a:avLst/>
          </a:prstGeom>
        </p:spPr>
        <p:txBody>
          <a:bodyPr wrap="square">
            <a:spAutoFit/>
          </a:bodyPr>
          <a:lstStyle/>
          <a:p>
            <a:r>
              <a:rPr lang="de-CH" sz="1600" b="1" dirty="0"/>
              <a:t>Artikel 60 </a:t>
            </a:r>
            <a:r>
              <a:rPr lang="de-CH" sz="1600" dirty="0"/>
              <a:t>     Zuständigkeiten</a:t>
            </a:r>
          </a:p>
          <a:p>
            <a:endParaRPr lang="de-CH" sz="1600" dirty="0"/>
          </a:p>
          <a:p>
            <a:r>
              <a:rPr lang="de-CH" sz="1200" b="1" dirty="0">
                <a:solidFill>
                  <a:schemeClr val="bg1">
                    <a:lumMod val="10000"/>
                  </a:schemeClr>
                </a:solidFill>
              </a:rPr>
              <a:t>1</a:t>
            </a:r>
            <a:r>
              <a:rPr lang="de-CH" b="1" dirty="0">
                <a:solidFill>
                  <a:schemeClr val="bg1">
                    <a:lumMod val="10000"/>
                  </a:schemeClr>
                </a:solidFill>
              </a:rPr>
              <a:t>   Der Erziehungsrat übt im Rahmen der Gesetzgebung die unmittelbare Aufsicht über das Volksschulwesen aus.</a:t>
            </a:r>
            <a:br>
              <a:rPr lang="de-CH" b="1" dirty="0">
                <a:solidFill>
                  <a:schemeClr val="bg1">
                    <a:lumMod val="10000"/>
                  </a:schemeClr>
                </a:solidFill>
              </a:rPr>
            </a:br>
            <a:endParaRPr lang="de-CH" dirty="0">
              <a:solidFill>
                <a:schemeClr val="bg1">
                  <a:lumMod val="10000"/>
                </a:schemeClr>
              </a:solidFill>
            </a:endParaRPr>
          </a:p>
          <a:p>
            <a:r>
              <a:rPr lang="de-CH" sz="1200" dirty="0">
                <a:solidFill>
                  <a:schemeClr val="bg1">
                    <a:lumMod val="10000"/>
                  </a:schemeClr>
                </a:solidFill>
              </a:rPr>
              <a:t>3</a:t>
            </a:r>
            <a:r>
              <a:rPr lang="de-CH" sz="1600" dirty="0">
                <a:solidFill>
                  <a:schemeClr val="bg1">
                    <a:lumMod val="10000"/>
                  </a:schemeClr>
                </a:solidFill>
              </a:rPr>
              <a:t>  </a:t>
            </a:r>
            <a:r>
              <a:rPr lang="de-CH" sz="1600" dirty="0"/>
              <a:t> </a:t>
            </a:r>
            <a:r>
              <a:rPr lang="de-CH" sz="1700" dirty="0"/>
              <a:t>Er hat insbesondere für die Volksschule:</a:t>
            </a:r>
          </a:p>
          <a:p>
            <a:r>
              <a:rPr lang="de-CH" sz="1700" dirty="0"/>
              <a:t>a)  die Lehrpläne und die Stundentafel zu erlassen;</a:t>
            </a:r>
          </a:p>
          <a:p>
            <a:r>
              <a:rPr lang="de-CH" sz="1700" dirty="0"/>
              <a:t>b)  die Lehrmittel festzulegen;</a:t>
            </a:r>
          </a:p>
          <a:p>
            <a:r>
              <a:rPr lang="de-CH" sz="1700" dirty="0"/>
              <a:t>c)  die Beurteilung der Lernenden sowie die Promotion und den Übertritt zu regeln;</a:t>
            </a:r>
          </a:p>
          <a:p>
            <a:r>
              <a:rPr lang="de-CH" sz="1700" dirty="0"/>
              <a:t>d)  die Bewilligung für die Führung von Privatschulen zu erteilen;</a:t>
            </a:r>
          </a:p>
          <a:p>
            <a:r>
              <a:rPr lang="de-CH" sz="1700" dirty="0"/>
              <a:t>e)  die Lehrerinnen- und Lehrerfortbildung anzuordnen;</a:t>
            </a:r>
          </a:p>
          <a:p>
            <a:r>
              <a:rPr lang="de-CH" sz="1700" dirty="0"/>
              <a:t>f)   die Schulversuche zu bewilligen;</a:t>
            </a:r>
          </a:p>
          <a:p>
            <a:r>
              <a:rPr lang="de-CH" sz="1700" dirty="0"/>
              <a:t>g)  die Vertretung des Kantons in interkantonale Kommissionen zu wählen;</a:t>
            </a:r>
          </a:p>
          <a:p>
            <a:r>
              <a:rPr lang="de-CH" sz="1700" dirty="0"/>
              <a:t>h)  </a:t>
            </a:r>
            <a:r>
              <a:rPr lang="de-CH" sz="1700" b="1" dirty="0">
                <a:solidFill>
                  <a:srgbClr val="FF0000"/>
                </a:solidFill>
              </a:rPr>
              <a:t>über Beschwerden gegen Verfügungen des Schulrats zu entscheiden;</a:t>
            </a:r>
          </a:p>
          <a:p>
            <a:r>
              <a:rPr lang="de-CH" sz="1700" dirty="0"/>
              <a:t>i)   </a:t>
            </a:r>
            <a:r>
              <a:rPr lang="de-CH" sz="1700" b="1" dirty="0">
                <a:solidFill>
                  <a:srgbClr val="FF0000"/>
                </a:solidFill>
              </a:rPr>
              <a:t>allgemeine Weisungen gegenüber den Schulen und den Lehrpersonen zu erlassen;</a:t>
            </a:r>
          </a:p>
          <a:p>
            <a:r>
              <a:rPr lang="de-CH" sz="1700" dirty="0"/>
              <a:t>k)  Vorschriften zur Qualitätssicherung der Schulen zu erlassen. </a:t>
            </a:r>
          </a:p>
        </p:txBody>
      </p:sp>
      <p:sp>
        <p:nvSpPr>
          <p:cNvPr id="8" name="Textfeld 7"/>
          <p:cNvSpPr txBox="1"/>
          <p:nvPr>
            <p:custDataLst>
              <p:tags r:id="rId4"/>
            </p:custDataLst>
          </p:nvPr>
        </p:nvSpPr>
        <p:spPr>
          <a:xfrm>
            <a:off x="371588" y="922106"/>
            <a:ext cx="2592288" cy="400110"/>
          </a:xfrm>
          <a:prstGeom prst="rect">
            <a:avLst/>
          </a:prstGeom>
          <a:solidFill>
            <a:srgbClr val="FF0000"/>
          </a:solidFill>
        </p:spPr>
        <p:txBody>
          <a:bodyPr wrap="square" rtlCol="0">
            <a:spAutoFit/>
          </a:bodyPr>
          <a:lstStyle/>
          <a:p>
            <a:r>
              <a:rPr lang="de-CH" sz="2000" dirty="0">
                <a:solidFill>
                  <a:schemeClr val="bg1"/>
                </a:solidFill>
              </a:rPr>
              <a:t>Bildungsgesetz</a:t>
            </a:r>
          </a:p>
        </p:txBody>
      </p:sp>
    </p:spTree>
    <p:extLst>
      <p:ext uri="{BB962C8B-B14F-4D97-AF65-F5344CB8AC3E}">
        <p14:creationId xmlns:p14="http://schemas.microsoft.com/office/powerpoint/2010/main" val="35210809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custDataLst>
              <p:tags r:id="rId1"/>
            </p:custDataLst>
          </p:nvPr>
        </p:nvSpPr>
        <p:spPr/>
        <p:txBody>
          <a:bodyPr/>
          <a:lstStyle/>
          <a:p>
            <a:fld id="{565A3E7D-0018-4715-8B3D-68E2BF3AD988}" type="slidenum">
              <a:rPr lang="de-CH" smtClean="0"/>
              <a:t>14</a:t>
            </a:fld>
            <a:endParaRPr lang="de-CH" dirty="0"/>
          </a:p>
        </p:txBody>
      </p:sp>
      <p:sp>
        <p:nvSpPr>
          <p:cNvPr id="9" name="Rechteck 8"/>
          <p:cNvSpPr/>
          <p:nvPr>
            <p:custDataLst>
              <p:tags r:id="rId2"/>
            </p:custDataLst>
          </p:nvPr>
        </p:nvSpPr>
        <p:spPr>
          <a:xfrm>
            <a:off x="317848" y="1359248"/>
            <a:ext cx="8464661" cy="4524315"/>
          </a:xfrm>
          <a:prstGeom prst="rect">
            <a:avLst/>
          </a:prstGeom>
        </p:spPr>
        <p:txBody>
          <a:bodyPr wrap="square">
            <a:spAutoFit/>
          </a:bodyPr>
          <a:lstStyle/>
          <a:p>
            <a:r>
              <a:rPr lang="de-CH" sz="1200" dirty="0"/>
              <a:t>2</a:t>
            </a:r>
            <a:r>
              <a:rPr lang="de-CH" sz="650" dirty="0"/>
              <a:t>  </a:t>
            </a:r>
            <a:r>
              <a:rPr lang="de-CH" dirty="0"/>
              <a:t> Darüber hinaus hat er:</a:t>
            </a:r>
          </a:p>
          <a:p>
            <a:r>
              <a:rPr lang="de-CH" dirty="0"/>
              <a:t>a)  Rechtserlasse aus dem Gebiet der Schule und der Erziehung für den Regierungsrat</a:t>
            </a:r>
          </a:p>
          <a:p>
            <a:r>
              <a:rPr lang="de-CH" dirty="0"/>
              <a:t>     vorzubereiten und zu prüfen;</a:t>
            </a:r>
          </a:p>
          <a:p>
            <a:r>
              <a:rPr lang="de-CH" dirty="0"/>
              <a:t>b) das Visitationswesen zu organisieren;</a:t>
            </a:r>
          </a:p>
          <a:p>
            <a:r>
              <a:rPr lang="de-CH" dirty="0"/>
              <a:t>c)  </a:t>
            </a:r>
            <a:r>
              <a:rPr lang="de-CH" dirty="0">
                <a:solidFill>
                  <a:srgbClr val="FF0000"/>
                </a:solidFill>
              </a:rPr>
              <a:t>Weisungen zu erlassen über die Berichterstattung der Gemeinden und der</a:t>
            </a:r>
          </a:p>
          <a:p>
            <a:r>
              <a:rPr lang="de-CH" dirty="0">
                <a:solidFill>
                  <a:srgbClr val="FF0000"/>
                </a:solidFill>
              </a:rPr>
              <a:t>     Schulinspektorate an den Kanton;</a:t>
            </a:r>
          </a:p>
          <a:p>
            <a:r>
              <a:rPr lang="de-CH" dirty="0"/>
              <a:t>d)  Wahlvorschläge zuhanden des Regierungsrates für beauftragte Personen und </a:t>
            </a:r>
            <a:r>
              <a:rPr lang="de-CH" dirty="0" err="1"/>
              <a:t>Kom</a:t>
            </a:r>
            <a:r>
              <a:rPr lang="de-CH" dirty="0"/>
              <a:t>- </a:t>
            </a:r>
            <a:br>
              <a:rPr lang="de-CH" dirty="0"/>
            </a:br>
            <a:r>
              <a:rPr lang="de-CH" dirty="0"/>
              <a:t>      </a:t>
            </a:r>
            <a:r>
              <a:rPr lang="de-CH" dirty="0" err="1"/>
              <a:t>missionen</a:t>
            </a:r>
            <a:r>
              <a:rPr lang="de-CH" dirty="0"/>
              <a:t> im Schul- und Erziehungsbereich zu begutachten;</a:t>
            </a:r>
          </a:p>
          <a:p>
            <a:r>
              <a:rPr lang="de-CH" dirty="0"/>
              <a:t>e)  die Koordination mit der Mittelschule zu gewährleisten.</a:t>
            </a:r>
          </a:p>
          <a:p>
            <a:r>
              <a:rPr lang="de-CH" dirty="0"/>
              <a:t>f)   dem Regierungsrat Massnahmen zu empfehlen, die die Gesundheitspflege an den</a:t>
            </a:r>
          </a:p>
          <a:p>
            <a:r>
              <a:rPr lang="de-CH" dirty="0"/>
              <a:t>      öffentlichen Schulen gewährleisten;</a:t>
            </a:r>
          </a:p>
          <a:p>
            <a:r>
              <a:rPr lang="de-CH" dirty="0"/>
              <a:t>g)  </a:t>
            </a:r>
            <a:r>
              <a:rPr lang="de-CH" dirty="0">
                <a:solidFill>
                  <a:srgbClr val="FF0000"/>
                </a:solidFill>
              </a:rPr>
              <a:t>weitere Massnahmen vorzuschlagen oder, sofern er dazu zuständig ist, zu treffen, die</a:t>
            </a:r>
          </a:p>
          <a:p>
            <a:r>
              <a:rPr lang="de-CH" dirty="0">
                <a:solidFill>
                  <a:srgbClr val="FF0000"/>
                </a:solidFill>
              </a:rPr>
              <a:t>     dem Bildungsziel des Schulgesetzes förderlich sind.</a:t>
            </a:r>
          </a:p>
          <a:p>
            <a:endParaRPr lang="de-CH" dirty="0"/>
          </a:p>
          <a:p>
            <a:r>
              <a:rPr lang="de-CH" sz="1200" dirty="0"/>
              <a:t>3  </a:t>
            </a:r>
            <a:r>
              <a:rPr lang="de-CH" dirty="0"/>
              <a:t> </a:t>
            </a:r>
            <a:r>
              <a:rPr lang="de-CH" dirty="0">
                <a:solidFill>
                  <a:srgbClr val="FF0000"/>
                </a:solidFill>
              </a:rPr>
              <a:t>Der Erziehungsrat ist befugt, den Schulbehörden und den Lehrpersonen allgemeine</a:t>
            </a:r>
          </a:p>
          <a:p>
            <a:r>
              <a:rPr lang="de-CH" dirty="0">
                <a:solidFill>
                  <a:srgbClr val="FF0000"/>
                </a:solidFill>
              </a:rPr>
              <a:t>    Weisungen zu erteilen, um einen geordneten Schulbetrieb zu gewährleisten</a:t>
            </a:r>
            <a:r>
              <a:rPr lang="de-CH" dirty="0"/>
              <a:t>.</a:t>
            </a:r>
          </a:p>
        </p:txBody>
      </p:sp>
      <p:sp>
        <p:nvSpPr>
          <p:cNvPr id="12" name="Titel 1"/>
          <p:cNvSpPr txBox="1">
            <a:spLocks/>
          </p:cNvSpPr>
          <p:nvPr>
            <p:custDataLst>
              <p:tags r:id="rId3"/>
            </p:custDataLst>
          </p:nvPr>
        </p:nvSpPr>
        <p:spPr>
          <a:xfrm>
            <a:off x="-6275" y="9217"/>
            <a:ext cx="9135035" cy="749230"/>
          </a:xfrm>
          <a:prstGeom prst="rect">
            <a:avLst/>
          </a:prstGeom>
          <a:solidFill>
            <a:schemeClr val="tx1"/>
          </a:solidFill>
        </p:spPr>
        <p:txBody>
          <a:bodyPr vert="horz" lIns="360000" tIns="72000" rIns="72000" bIns="36000" rtlCol="0" anchor="b" anchorCtr="0">
            <a:noAutofit/>
          </a:bodyPr>
          <a:lst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a:lstStyle>
          <a:p>
            <a:r>
              <a:rPr lang="de-CH" dirty="0"/>
              <a:t>Erziehungsrat – Verankerung in der Gesetzgebung</a:t>
            </a:r>
          </a:p>
        </p:txBody>
      </p:sp>
      <p:sp>
        <p:nvSpPr>
          <p:cNvPr id="6" name="Textfeld 5"/>
          <p:cNvSpPr txBox="1"/>
          <p:nvPr>
            <p:custDataLst>
              <p:tags r:id="rId4"/>
            </p:custDataLst>
          </p:nvPr>
        </p:nvSpPr>
        <p:spPr>
          <a:xfrm>
            <a:off x="384651" y="922106"/>
            <a:ext cx="2592288" cy="400110"/>
          </a:xfrm>
          <a:prstGeom prst="rect">
            <a:avLst/>
          </a:prstGeom>
          <a:solidFill>
            <a:schemeClr val="tx1">
              <a:lumMod val="50000"/>
              <a:lumOff val="50000"/>
            </a:schemeClr>
          </a:solidFill>
        </p:spPr>
        <p:txBody>
          <a:bodyPr wrap="square" rtlCol="0">
            <a:spAutoFit/>
          </a:bodyPr>
          <a:lstStyle/>
          <a:p>
            <a:r>
              <a:rPr lang="de-CH" sz="2000" dirty="0">
                <a:solidFill>
                  <a:schemeClr val="bg1"/>
                </a:solidFill>
              </a:rPr>
              <a:t>Schulverordnung </a:t>
            </a:r>
          </a:p>
        </p:txBody>
      </p:sp>
      <p:sp>
        <p:nvSpPr>
          <p:cNvPr id="3" name="Textfeld 2"/>
          <p:cNvSpPr txBox="1"/>
          <p:nvPr>
            <p:custDataLst>
              <p:tags r:id="rId5"/>
            </p:custDataLst>
          </p:nvPr>
        </p:nvSpPr>
        <p:spPr>
          <a:xfrm>
            <a:off x="3743511" y="922106"/>
            <a:ext cx="5040559" cy="338554"/>
          </a:xfrm>
          <a:prstGeom prst="rect">
            <a:avLst/>
          </a:prstGeom>
          <a:solidFill>
            <a:schemeClr val="bg1"/>
          </a:solidFill>
        </p:spPr>
        <p:txBody>
          <a:bodyPr wrap="square" rtlCol="0">
            <a:spAutoFit/>
          </a:bodyPr>
          <a:lstStyle/>
          <a:p>
            <a:r>
              <a:rPr lang="de-CH" sz="1600" dirty="0"/>
              <a:t>Aufsicht über das gesamte Schul- und Erziehungswesen</a:t>
            </a:r>
          </a:p>
        </p:txBody>
      </p:sp>
      <p:cxnSp>
        <p:nvCxnSpPr>
          <p:cNvPr id="8" name="Gerade Verbindung mit Pfeil 7"/>
          <p:cNvCxnSpPr>
            <a:stCxn id="3" idx="1"/>
          </p:cNvCxnSpPr>
          <p:nvPr/>
        </p:nvCxnSpPr>
        <p:spPr>
          <a:xfrm flipH="1">
            <a:off x="2976939" y="1091383"/>
            <a:ext cx="766572" cy="465409"/>
          </a:xfrm>
          <a:prstGeom prst="straightConnector1">
            <a:avLst/>
          </a:prstGeom>
          <a:ln w="31750">
            <a:solidFill>
              <a:schemeClr val="bg1">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7286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13" end="1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Kantonale Schulaufsicht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15</a:t>
            </a:fld>
            <a:endParaRPr lang="de-CH" dirty="0"/>
          </a:p>
        </p:txBody>
      </p:sp>
      <p:sp>
        <p:nvSpPr>
          <p:cNvPr id="5" name="Textplatzhalter 4"/>
          <p:cNvSpPr>
            <a:spLocks noGrp="1"/>
          </p:cNvSpPr>
          <p:nvPr>
            <p:ph type="body" sz="quarter" idx="14"/>
          </p:nvPr>
        </p:nvSpPr>
        <p:spPr/>
        <p:txBody>
          <a:bodyPr/>
          <a:lstStyle/>
          <a:p>
            <a:endParaRPr lang="de-CH" dirty="0"/>
          </a:p>
        </p:txBody>
      </p:sp>
      <p:sp>
        <p:nvSpPr>
          <p:cNvPr id="14" name="Titel 1"/>
          <p:cNvSpPr txBox="1">
            <a:spLocks/>
          </p:cNvSpPr>
          <p:nvPr>
            <p:custDataLst>
              <p:tags r:id="rId3"/>
            </p:custDataLst>
          </p:nvPr>
        </p:nvSpPr>
        <p:spPr>
          <a:xfrm>
            <a:off x="8965" y="9559"/>
            <a:ext cx="7200000" cy="749230"/>
          </a:xfrm>
          <a:prstGeom prst="rect">
            <a:avLst/>
          </a:prstGeom>
          <a:solidFill>
            <a:schemeClr val="tx1"/>
          </a:solidFill>
        </p:spPr>
        <p:txBody>
          <a:bodyPr vert="horz" lIns="360000" tIns="72000" rIns="72000" bIns="36000" rtlCol="0" anchor="b" anchorCtr="0">
            <a:noAutofit/>
          </a:bodyPr>
          <a:lst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a:lstStyle>
          <a:p>
            <a:r>
              <a:rPr lang="de-CH" dirty="0"/>
              <a:t>Erziehungsrat – Verankerung in der Gesetzgebung</a:t>
            </a:r>
          </a:p>
        </p:txBody>
      </p:sp>
      <p:sp>
        <p:nvSpPr>
          <p:cNvPr id="15" name="Rechteck 14"/>
          <p:cNvSpPr/>
          <p:nvPr>
            <p:custDataLst>
              <p:tags r:id="rId4"/>
            </p:custDataLst>
          </p:nvPr>
        </p:nvSpPr>
        <p:spPr>
          <a:xfrm>
            <a:off x="319336" y="1854101"/>
            <a:ext cx="8464661" cy="1200329"/>
          </a:xfrm>
          <a:prstGeom prst="rect">
            <a:avLst/>
          </a:prstGeom>
        </p:spPr>
        <p:txBody>
          <a:bodyPr wrap="square">
            <a:spAutoFit/>
          </a:bodyPr>
          <a:lstStyle/>
          <a:p>
            <a:r>
              <a:rPr lang="de-CH" b="1" dirty="0"/>
              <a:t>Artikel 36</a:t>
            </a:r>
            <a:r>
              <a:rPr lang="de-CH" dirty="0"/>
              <a:t>      Lehrdiplome und Studienabschlüsse (Art. 53 </a:t>
            </a:r>
            <a:r>
              <a:rPr lang="de-CH" dirty="0" err="1"/>
              <a:t>SchG</a:t>
            </a:r>
            <a:r>
              <a:rPr lang="de-CH" dirty="0"/>
              <a:t>) </a:t>
            </a:r>
          </a:p>
          <a:p>
            <a:r>
              <a:rPr lang="de-CH" dirty="0"/>
              <a:t>Der Erziehungsrat bestimmt, welche Lehrdiplome und Studienabschlüsse für den Unterricht an den Kindergärten, den Volksschulen und den Sonderschulen im Kanton anerkannt werden. Er berücksichtigt dabei die Bestimmungen des Schulkonkordates.</a:t>
            </a:r>
          </a:p>
        </p:txBody>
      </p:sp>
      <p:sp>
        <p:nvSpPr>
          <p:cNvPr id="17" name="Rechteck 16"/>
          <p:cNvSpPr/>
          <p:nvPr>
            <p:custDataLst>
              <p:tags r:id="rId5"/>
            </p:custDataLst>
          </p:nvPr>
        </p:nvSpPr>
        <p:spPr>
          <a:xfrm>
            <a:off x="347936" y="3284984"/>
            <a:ext cx="8388460" cy="646331"/>
          </a:xfrm>
          <a:prstGeom prst="rect">
            <a:avLst/>
          </a:prstGeom>
        </p:spPr>
        <p:txBody>
          <a:bodyPr wrap="square">
            <a:spAutoFit/>
          </a:bodyPr>
          <a:lstStyle/>
          <a:p>
            <a:r>
              <a:rPr lang="de-CH" b="1" dirty="0"/>
              <a:t>Artikel 43</a:t>
            </a:r>
            <a:r>
              <a:rPr lang="de-CH" dirty="0"/>
              <a:t>      Schulrat (Art. 58 f. </a:t>
            </a:r>
            <a:r>
              <a:rPr lang="de-CH" dirty="0" err="1"/>
              <a:t>SchG</a:t>
            </a:r>
            <a:r>
              <a:rPr lang="de-CH" dirty="0"/>
              <a:t>) </a:t>
            </a:r>
          </a:p>
          <a:p>
            <a:r>
              <a:rPr lang="de-CH" sz="1200" dirty="0"/>
              <a:t>3  </a:t>
            </a:r>
            <a:r>
              <a:rPr lang="de-CH" dirty="0"/>
              <a:t> Der Erziehungsrat hat das Recht, das Protokoll des Schulrates einzusehen.</a:t>
            </a:r>
          </a:p>
        </p:txBody>
      </p:sp>
      <p:sp>
        <p:nvSpPr>
          <p:cNvPr id="11" name="Textfeld 10"/>
          <p:cNvSpPr txBox="1"/>
          <p:nvPr>
            <p:custDataLst>
              <p:tags r:id="rId6"/>
            </p:custDataLst>
          </p:nvPr>
        </p:nvSpPr>
        <p:spPr>
          <a:xfrm>
            <a:off x="384651" y="1052736"/>
            <a:ext cx="2592288" cy="400110"/>
          </a:xfrm>
          <a:prstGeom prst="rect">
            <a:avLst/>
          </a:prstGeom>
          <a:solidFill>
            <a:schemeClr val="tx1">
              <a:lumMod val="50000"/>
              <a:lumOff val="50000"/>
            </a:schemeClr>
          </a:solidFill>
        </p:spPr>
        <p:txBody>
          <a:bodyPr wrap="square" rtlCol="0">
            <a:spAutoFit/>
          </a:bodyPr>
          <a:lstStyle/>
          <a:p>
            <a:r>
              <a:rPr lang="de-CH" sz="2000" dirty="0">
                <a:solidFill>
                  <a:schemeClr val="bg1"/>
                </a:solidFill>
              </a:rPr>
              <a:t>Schulverordnung </a:t>
            </a:r>
          </a:p>
        </p:txBody>
      </p:sp>
    </p:spTree>
    <p:extLst>
      <p:ext uri="{BB962C8B-B14F-4D97-AF65-F5344CB8AC3E}">
        <p14:creationId xmlns:p14="http://schemas.microsoft.com/office/powerpoint/2010/main" val="32946237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3" name="Inhaltsplatzhalter 2"/>
          <p:cNvSpPr>
            <a:spLocks noGrp="1"/>
          </p:cNvSpPr>
          <p:nvPr>
            <p:ph idx="1"/>
            <p:custDataLst>
              <p:tags r:id="rId2"/>
            </p:custDataLst>
          </p:nvPr>
        </p:nvSpPr>
        <p:spPr>
          <a:xfrm>
            <a:off x="384650" y="2064559"/>
            <a:ext cx="7643812" cy="1554272"/>
          </a:xfrm>
        </p:spPr>
        <p:txBody>
          <a:bodyPr>
            <a:spAutoFit/>
          </a:bodyPr>
          <a:lstStyle/>
          <a:p>
            <a:pPr lvl="0" hangingPunct="0"/>
            <a:r>
              <a:rPr lang="de-CH" sz="1800" b="1" dirty="0"/>
              <a:t>1. und 2. Klasse des Gymnasiums:</a:t>
            </a:r>
          </a:p>
          <a:p>
            <a:pPr lvl="1" hangingPunct="0"/>
            <a:r>
              <a:rPr lang="de-CH" sz="1800" dirty="0"/>
              <a:t>Lehrplan, Stundenplan und Stundentafel (Art. 16, MSV)</a:t>
            </a:r>
          </a:p>
          <a:p>
            <a:pPr lvl="1" hangingPunct="0"/>
            <a:r>
              <a:rPr lang="de-CH" sz="1800" dirty="0"/>
              <a:t>Übertritt und Promotion (Art. 17, MSV)</a:t>
            </a:r>
          </a:p>
          <a:p>
            <a:pPr lvl="1" hangingPunct="0"/>
            <a:r>
              <a:rPr lang="de-CH" sz="1800" dirty="0"/>
              <a:t>Lehrmittel (Art. 18, MSV)</a:t>
            </a:r>
          </a:p>
          <a:p>
            <a:pPr lvl="1" hangingPunct="0"/>
            <a:r>
              <a:rPr lang="de-CH" sz="1800" dirty="0"/>
              <a:t>Schulpolitik (Art. 37, MSV)</a:t>
            </a:r>
          </a:p>
        </p:txBody>
      </p:sp>
      <p:sp>
        <p:nvSpPr>
          <p:cNvPr id="4" name="Foliennummernplatzhalter 3"/>
          <p:cNvSpPr>
            <a:spLocks noGrp="1"/>
          </p:cNvSpPr>
          <p:nvPr>
            <p:ph type="sldNum" sz="quarter" idx="10"/>
            <p:custDataLst>
              <p:tags r:id="rId3"/>
            </p:custDataLst>
          </p:nvPr>
        </p:nvSpPr>
        <p:spPr/>
        <p:txBody>
          <a:bodyPr/>
          <a:lstStyle/>
          <a:p>
            <a:fld id="{346979EC-8346-4164-9D6B-7147574E3F1D}" type="slidenum">
              <a:rPr lang="de-CH" smtClean="0"/>
              <a:pPr/>
              <a:t>16</a:t>
            </a:fld>
            <a:endParaRPr lang="de-CH" dirty="0"/>
          </a:p>
        </p:txBody>
      </p:sp>
      <p:sp>
        <p:nvSpPr>
          <p:cNvPr id="6" name="Textfeld 5"/>
          <p:cNvSpPr txBox="1"/>
          <p:nvPr>
            <p:custDataLst>
              <p:tags r:id="rId4"/>
            </p:custDataLst>
          </p:nvPr>
        </p:nvSpPr>
        <p:spPr>
          <a:xfrm>
            <a:off x="384650" y="1052736"/>
            <a:ext cx="2675181" cy="707886"/>
          </a:xfrm>
          <a:prstGeom prst="rect">
            <a:avLst/>
          </a:prstGeom>
          <a:solidFill>
            <a:schemeClr val="tx1">
              <a:lumMod val="50000"/>
              <a:lumOff val="50000"/>
            </a:schemeClr>
          </a:solidFill>
        </p:spPr>
        <p:txBody>
          <a:bodyPr wrap="square" rtlCol="0">
            <a:spAutoFit/>
          </a:bodyPr>
          <a:lstStyle/>
          <a:p>
            <a:r>
              <a:rPr lang="de-CH" sz="2000" dirty="0">
                <a:solidFill>
                  <a:srgbClr val="EAEAEA"/>
                </a:solidFill>
              </a:rPr>
              <a:t>Mittelschulverordnung</a:t>
            </a:r>
          </a:p>
          <a:p>
            <a:r>
              <a:rPr lang="de-CH" sz="2000" dirty="0">
                <a:solidFill>
                  <a:srgbClr val="EAEAEA"/>
                </a:solidFill>
              </a:rPr>
              <a:t>(MSV RB 10.2401) </a:t>
            </a:r>
          </a:p>
        </p:txBody>
      </p:sp>
    </p:spTree>
    <p:extLst>
      <p:ext uri="{BB962C8B-B14F-4D97-AF65-F5344CB8AC3E}">
        <p14:creationId xmlns:p14="http://schemas.microsoft.com/office/powerpoint/2010/main" val="35126479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Kantonale Schulaufsicht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17</a:t>
            </a:fld>
            <a:endParaRPr lang="de-CH" dirty="0"/>
          </a:p>
        </p:txBody>
      </p:sp>
      <p:sp>
        <p:nvSpPr>
          <p:cNvPr id="5" name="Textplatzhalter 4"/>
          <p:cNvSpPr>
            <a:spLocks noGrp="1"/>
          </p:cNvSpPr>
          <p:nvPr>
            <p:ph type="body" sz="quarter" idx="14"/>
          </p:nvPr>
        </p:nvSpPr>
        <p:spPr/>
        <p:txBody>
          <a:bodyPr/>
          <a:lstStyle/>
          <a:p>
            <a:endParaRPr lang="de-CH" dirty="0"/>
          </a:p>
        </p:txBody>
      </p:sp>
      <p:sp>
        <p:nvSpPr>
          <p:cNvPr id="14" name="Titel 1"/>
          <p:cNvSpPr txBox="1">
            <a:spLocks/>
          </p:cNvSpPr>
          <p:nvPr>
            <p:custDataLst>
              <p:tags r:id="rId3"/>
            </p:custDataLst>
          </p:nvPr>
        </p:nvSpPr>
        <p:spPr>
          <a:xfrm>
            <a:off x="8965" y="9559"/>
            <a:ext cx="7200000" cy="749230"/>
          </a:xfrm>
          <a:prstGeom prst="rect">
            <a:avLst/>
          </a:prstGeom>
          <a:solidFill>
            <a:schemeClr val="tx1"/>
          </a:solidFill>
        </p:spPr>
        <p:txBody>
          <a:bodyPr vert="horz" lIns="360000" tIns="72000" rIns="72000" bIns="36000" rtlCol="0" anchor="b" anchorCtr="0">
            <a:noAutofit/>
          </a:bodyPr>
          <a:lst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a:lstStyle>
          <a:p>
            <a:r>
              <a:rPr lang="de-CH" dirty="0"/>
              <a:t>Erziehungsrat – Praxis </a:t>
            </a:r>
          </a:p>
        </p:txBody>
      </p:sp>
      <p:sp>
        <p:nvSpPr>
          <p:cNvPr id="6" name="Textfeld 5"/>
          <p:cNvSpPr txBox="1"/>
          <p:nvPr/>
        </p:nvSpPr>
        <p:spPr>
          <a:xfrm>
            <a:off x="467544" y="3645024"/>
            <a:ext cx="8316453" cy="369332"/>
          </a:xfrm>
          <a:prstGeom prst="rect">
            <a:avLst/>
          </a:prstGeom>
          <a:noFill/>
        </p:spPr>
        <p:txBody>
          <a:bodyPr wrap="square" rtlCol="0">
            <a:spAutoFit/>
          </a:bodyPr>
          <a:lstStyle/>
          <a:p>
            <a:endParaRPr lang="de-CH" dirty="0"/>
          </a:p>
        </p:txBody>
      </p:sp>
      <p:sp>
        <p:nvSpPr>
          <p:cNvPr id="7" name="Textfeld 6"/>
          <p:cNvSpPr txBox="1"/>
          <p:nvPr>
            <p:custDataLst>
              <p:tags r:id="rId4"/>
            </p:custDataLst>
          </p:nvPr>
        </p:nvSpPr>
        <p:spPr>
          <a:xfrm>
            <a:off x="339800" y="3742581"/>
            <a:ext cx="8492965" cy="1846659"/>
          </a:xfrm>
          <a:prstGeom prst="rect">
            <a:avLst/>
          </a:prstGeom>
          <a:solidFill>
            <a:schemeClr val="accent1">
              <a:lumMod val="20000"/>
              <a:lumOff val="80000"/>
            </a:schemeClr>
          </a:solidFill>
          <a:ln>
            <a:solidFill>
              <a:schemeClr val="bg1"/>
            </a:solidFill>
          </a:ln>
        </p:spPr>
        <p:txBody>
          <a:bodyPr wrap="square" rtlCol="0">
            <a:spAutoFit/>
          </a:bodyPr>
          <a:lstStyle/>
          <a:p>
            <a:r>
              <a:rPr lang="de-CH" sz="2000" b="1" dirty="0"/>
              <a:t>Erziehungsrat in Kontakt mit Schulbehörden und Schulen </a:t>
            </a:r>
          </a:p>
          <a:p>
            <a:pPr marL="285750" indent="-285750">
              <a:buFont typeface="Wingdings" panose="05000000000000000000" pitchFamily="2" charset="2"/>
              <a:buChar char="§"/>
            </a:pPr>
            <a:r>
              <a:rPr lang="de-CH" dirty="0"/>
              <a:t>Jährlicher Schul- und Unterrichtsbesuch in einer Gemeinde</a:t>
            </a:r>
          </a:p>
          <a:p>
            <a:pPr marL="285750" indent="-285750">
              <a:buFont typeface="Wingdings" panose="05000000000000000000" pitchFamily="2" charset="2"/>
              <a:buChar char="§"/>
            </a:pPr>
            <a:r>
              <a:rPr lang="de-CH" dirty="0"/>
              <a:t>Visitationen</a:t>
            </a:r>
          </a:p>
          <a:p>
            <a:pPr marL="285750" indent="-285750">
              <a:buFont typeface="Wingdings" panose="05000000000000000000" pitchFamily="2" charset="2"/>
              <a:buChar char="§"/>
            </a:pPr>
            <a:r>
              <a:rPr lang="de-CH" dirty="0"/>
              <a:t>Präsident des Erziehungsrates macht regelmässige Schulbesuche</a:t>
            </a:r>
          </a:p>
          <a:p>
            <a:pPr marL="285750" indent="-285750">
              <a:buFont typeface="Wingdings" panose="05000000000000000000" pitchFamily="2" charset="2"/>
              <a:buChar char="§"/>
            </a:pPr>
            <a:r>
              <a:rPr lang="de-CH" dirty="0"/>
              <a:t>Schulpräsidienkonferenz </a:t>
            </a:r>
          </a:p>
          <a:p>
            <a:pPr marL="285750" indent="-285750">
              <a:buFont typeface="Wingdings" panose="05000000000000000000" pitchFamily="2" charset="2"/>
              <a:buChar char="§"/>
            </a:pPr>
            <a:r>
              <a:rPr lang="de-CH" dirty="0"/>
              <a:t>Jährliche Meetings mit LUR und VSL Uri</a:t>
            </a:r>
          </a:p>
        </p:txBody>
      </p:sp>
      <p:sp>
        <p:nvSpPr>
          <p:cNvPr id="8" name="Textfeld 7"/>
          <p:cNvSpPr txBox="1"/>
          <p:nvPr>
            <p:custDataLst>
              <p:tags r:id="rId5"/>
            </p:custDataLst>
          </p:nvPr>
        </p:nvSpPr>
        <p:spPr>
          <a:xfrm>
            <a:off x="370008" y="1345167"/>
            <a:ext cx="8492965" cy="2092881"/>
          </a:xfrm>
          <a:prstGeom prst="rect">
            <a:avLst/>
          </a:prstGeom>
          <a:solidFill>
            <a:schemeClr val="accent1">
              <a:lumMod val="20000"/>
              <a:lumOff val="80000"/>
            </a:schemeClr>
          </a:solidFill>
          <a:ln>
            <a:solidFill>
              <a:schemeClr val="bg1"/>
            </a:solidFill>
          </a:ln>
        </p:spPr>
        <p:txBody>
          <a:bodyPr wrap="square" rtlCol="0">
            <a:spAutoFit/>
          </a:bodyPr>
          <a:lstStyle/>
          <a:p>
            <a:r>
              <a:rPr lang="de-CH" sz="2000" b="1" dirty="0"/>
              <a:t>Erziehungsrat hat meist zehn halbtägige Sitzungen pro Jahr</a:t>
            </a:r>
          </a:p>
          <a:p>
            <a:r>
              <a:rPr lang="de-CH" sz="2000" b="1" dirty="0"/>
              <a:t>(wahrnehmen der Aufgaben gemäss </a:t>
            </a:r>
            <a:r>
              <a:rPr lang="de-CH" sz="2000" b="1" dirty="0" err="1"/>
              <a:t>BilG</a:t>
            </a:r>
            <a:r>
              <a:rPr lang="de-CH" sz="2000" b="1" dirty="0"/>
              <a:t> und </a:t>
            </a:r>
            <a:r>
              <a:rPr lang="de-CH" sz="2000" b="1" dirty="0" err="1"/>
              <a:t>SchV</a:t>
            </a:r>
            <a:r>
              <a:rPr lang="de-CH" sz="2000" b="1" dirty="0"/>
              <a:t>)</a:t>
            </a:r>
          </a:p>
          <a:p>
            <a:pPr marL="285750" indent="-285750">
              <a:buFont typeface="Wingdings" panose="05000000000000000000" pitchFamily="2" charset="2"/>
              <a:buChar char="§"/>
            </a:pPr>
            <a:r>
              <a:rPr lang="de-CH" dirty="0"/>
              <a:t>Behandeln von Verwaltungsbeschwerden (z.B. Übertritte)</a:t>
            </a:r>
          </a:p>
          <a:p>
            <a:pPr marL="285750" indent="-285750">
              <a:buFont typeface="Wingdings" panose="05000000000000000000" pitchFamily="2" charset="2"/>
              <a:buChar char="§"/>
            </a:pPr>
            <a:r>
              <a:rPr lang="de-CH" dirty="0"/>
              <a:t>Bewilligung überdotierte Klassen</a:t>
            </a:r>
          </a:p>
          <a:p>
            <a:pPr marL="285750" indent="-285750">
              <a:buFont typeface="Wingdings" panose="05000000000000000000" pitchFamily="2" charset="2"/>
              <a:buChar char="§"/>
            </a:pPr>
            <a:r>
              <a:rPr lang="de-CH" dirty="0"/>
              <a:t>Anpassung Lehrmittelverzeichnis</a:t>
            </a:r>
          </a:p>
          <a:p>
            <a:pPr marL="285750" indent="-285750">
              <a:buFont typeface="Wingdings" panose="05000000000000000000" pitchFamily="2" charset="2"/>
              <a:buChar char="§"/>
            </a:pPr>
            <a:r>
              <a:rPr lang="de-CH" dirty="0"/>
              <a:t>Verlängerung Lehrbewilligungen </a:t>
            </a:r>
          </a:p>
          <a:p>
            <a:pPr marL="285750" indent="-285750">
              <a:buFont typeface="Wingdings" panose="05000000000000000000" pitchFamily="2" charset="2"/>
              <a:buChar char="§"/>
            </a:pPr>
            <a:r>
              <a:rPr lang="de-CH" dirty="0"/>
              <a:t>Rahmenplan für das Schuljahr und die Schulferien</a:t>
            </a:r>
          </a:p>
        </p:txBody>
      </p:sp>
    </p:spTree>
    <p:extLst>
      <p:ext uri="{BB962C8B-B14F-4D97-AF65-F5344CB8AC3E}">
        <p14:creationId xmlns:p14="http://schemas.microsoft.com/office/powerpoint/2010/main" val="12798272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Kantonale Schulaufsicht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18</a:t>
            </a:fld>
            <a:endParaRPr lang="de-CH" dirty="0"/>
          </a:p>
        </p:txBody>
      </p:sp>
      <p:sp>
        <p:nvSpPr>
          <p:cNvPr id="5" name="Textplatzhalter 4"/>
          <p:cNvSpPr>
            <a:spLocks noGrp="1"/>
          </p:cNvSpPr>
          <p:nvPr>
            <p:ph type="body" sz="quarter" idx="14"/>
          </p:nvPr>
        </p:nvSpPr>
        <p:spPr/>
        <p:txBody>
          <a:bodyPr/>
          <a:lstStyle/>
          <a:p>
            <a:endParaRPr lang="de-CH" dirty="0"/>
          </a:p>
        </p:txBody>
      </p:sp>
      <p:sp>
        <p:nvSpPr>
          <p:cNvPr id="14" name="Titel 1"/>
          <p:cNvSpPr txBox="1">
            <a:spLocks/>
          </p:cNvSpPr>
          <p:nvPr>
            <p:custDataLst>
              <p:tags r:id="rId3"/>
            </p:custDataLst>
          </p:nvPr>
        </p:nvSpPr>
        <p:spPr>
          <a:xfrm>
            <a:off x="8965" y="9559"/>
            <a:ext cx="7200000" cy="749230"/>
          </a:xfrm>
          <a:prstGeom prst="rect">
            <a:avLst/>
          </a:prstGeom>
          <a:solidFill>
            <a:schemeClr val="tx1"/>
          </a:solidFill>
        </p:spPr>
        <p:txBody>
          <a:bodyPr vert="horz" lIns="360000" tIns="72000" rIns="72000" bIns="36000" rtlCol="0" anchor="b" anchorCtr="0">
            <a:noAutofit/>
          </a:bodyPr>
          <a:lst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a:lstStyle>
          <a:p>
            <a:r>
              <a:rPr lang="de-CH" dirty="0"/>
              <a:t>Erziehungsrat – Praxis </a:t>
            </a:r>
          </a:p>
        </p:txBody>
      </p:sp>
      <p:sp>
        <p:nvSpPr>
          <p:cNvPr id="10" name="Textfeld 9"/>
          <p:cNvSpPr txBox="1"/>
          <p:nvPr>
            <p:custDataLst>
              <p:tags r:id="rId4"/>
            </p:custDataLst>
          </p:nvPr>
        </p:nvSpPr>
        <p:spPr>
          <a:xfrm>
            <a:off x="359638" y="1458266"/>
            <a:ext cx="8181125" cy="707886"/>
          </a:xfrm>
          <a:prstGeom prst="rect">
            <a:avLst/>
          </a:prstGeom>
          <a:solidFill>
            <a:schemeClr val="accent1">
              <a:lumMod val="20000"/>
              <a:lumOff val="80000"/>
            </a:schemeClr>
          </a:solidFill>
          <a:ln>
            <a:solidFill>
              <a:schemeClr val="bg1"/>
            </a:solidFill>
          </a:ln>
        </p:spPr>
        <p:txBody>
          <a:bodyPr wrap="square" rtlCol="0">
            <a:spAutoFit/>
          </a:bodyPr>
          <a:lstStyle/>
          <a:p>
            <a:pPr marL="342900" indent="-342900">
              <a:buFont typeface="Wingdings" panose="05000000000000000000" pitchFamily="2" charset="2"/>
              <a:buChar char="§"/>
            </a:pPr>
            <a:r>
              <a:rPr lang="de-CH" sz="2000" dirty="0"/>
              <a:t>Mit Reglementen / Richtlinien / Konzepten gibt er Entwicklungsrichtungen vor und steuert … er will «Gute Schulen in Uri»</a:t>
            </a:r>
          </a:p>
        </p:txBody>
      </p:sp>
      <p:sp>
        <p:nvSpPr>
          <p:cNvPr id="9" name="Textfeld 8"/>
          <p:cNvSpPr txBox="1"/>
          <p:nvPr>
            <p:custDataLst>
              <p:tags r:id="rId5"/>
            </p:custDataLst>
          </p:nvPr>
        </p:nvSpPr>
        <p:spPr>
          <a:xfrm>
            <a:off x="359638" y="2410063"/>
            <a:ext cx="8181125" cy="1015663"/>
          </a:xfrm>
          <a:prstGeom prst="rect">
            <a:avLst/>
          </a:prstGeom>
          <a:solidFill>
            <a:schemeClr val="accent1">
              <a:lumMod val="20000"/>
              <a:lumOff val="80000"/>
            </a:schemeClr>
          </a:solidFill>
          <a:ln>
            <a:solidFill>
              <a:schemeClr val="bg1"/>
            </a:solidFill>
          </a:ln>
        </p:spPr>
        <p:txBody>
          <a:bodyPr wrap="square" rtlCol="0">
            <a:spAutoFit/>
          </a:bodyPr>
          <a:lstStyle/>
          <a:p>
            <a:pPr marL="342900" indent="-342900">
              <a:buFont typeface="Wingdings" panose="05000000000000000000" pitchFamily="2" charset="2"/>
              <a:buChar char="§"/>
            </a:pPr>
            <a:r>
              <a:rPr lang="de-CH" sz="2000" dirty="0"/>
              <a:t>Es stellen sich Fragen wie: </a:t>
            </a:r>
          </a:p>
          <a:p>
            <a:pPr marL="800100" lvl="1" indent="-342900">
              <a:buFont typeface="Wingdings" panose="05000000000000000000" pitchFamily="2" charset="2"/>
              <a:buChar char="§"/>
            </a:pPr>
            <a:r>
              <a:rPr lang="de-CH" sz="2000" dirty="0"/>
              <a:t>Werden die Vorgaben eingehalten ?</a:t>
            </a:r>
          </a:p>
          <a:p>
            <a:pPr marL="800100" lvl="1" indent="-342900">
              <a:buFont typeface="Wingdings" panose="05000000000000000000" pitchFamily="2" charset="2"/>
              <a:buChar char="§"/>
            </a:pPr>
            <a:r>
              <a:rPr lang="de-CH" sz="2000" dirty="0"/>
              <a:t>Wie werden die angestrebten Entwicklungen erreicht?</a:t>
            </a:r>
          </a:p>
        </p:txBody>
      </p:sp>
    </p:spTree>
    <p:extLst>
      <p:ext uri="{BB962C8B-B14F-4D97-AF65-F5344CB8AC3E}">
        <p14:creationId xmlns:p14="http://schemas.microsoft.com/office/powerpoint/2010/main" val="214045040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Kantonale Schulaufsicht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19</a:t>
            </a:fld>
            <a:endParaRPr lang="de-CH" dirty="0"/>
          </a:p>
        </p:txBody>
      </p:sp>
      <p:sp>
        <p:nvSpPr>
          <p:cNvPr id="5" name="Textplatzhalter 4"/>
          <p:cNvSpPr>
            <a:spLocks noGrp="1"/>
          </p:cNvSpPr>
          <p:nvPr>
            <p:ph type="body" sz="quarter" idx="14"/>
          </p:nvPr>
        </p:nvSpPr>
        <p:spPr/>
        <p:txBody>
          <a:bodyPr/>
          <a:lstStyle/>
          <a:p>
            <a:endParaRPr lang="de-CH" dirty="0"/>
          </a:p>
        </p:txBody>
      </p:sp>
      <p:sp>
        <p:nvSpPr>
          <p:cNvPr id="14" name="Titel 1"/>
          <p:cNvSpPr txBox="1">
            <a:spLocks/>
          </p:cNvSpPr>
          <p:nvPr>
            <p:custDataLst>
              <p:tags r:id="rId3"/>
            </p:custDataLst>
          </p:nvPr>
        </p:nvSpPr>
        <p:spPr>
          <a:xfrm>
            <a:off x="8965" y="9559"/>
            <a:ext cx="7200000" cy="749230"/>
          </a:xfrm>
          <a:prstGeom prst="rect">
            <a:avLst/>
          </a:prstGeom>
          <a:solidFill>
            <a:schemeClr val="tx1"/>
          </a:solidFill>
        </p:spPr>
        <p:txBody>
          <a:bodyPr vert="horz" lIns="360000" tIns="72000" rIns="72000" bIns="36000" rtlCol="0" anchor="b" anchorCtr="0">
            <a:noAutofit/>
          </a:bodyPr>
          <a:lst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a:lstStyle>
          <a:p>
            <a:r>
              <a:rPr lang="de-CH" dirty="0"/>
              <a:t>Erziehungsrat – Praxis  </a:t>
            </a:r>
          </a:p>
        </p:txBody>
      </p:sp>
      <p:sp>
        <p:nvSpPr>
          <p:cNvPr id="6" name="Textfeld 5"/>
          <p:cNvSpPr txBox="1"/>
          <p:nvPr/>
        </p:nvSpPr>
        <p:spPr>
          <a:xfrm>
            <a:off x="291032" y="1939516"/>
            <a:ext cx="8316453" cy="369332"/>
          </a:xfrm>
          <a:prstGeom prst="rect">
            <a:avLst/>
          </a:prstGeom>
          <a:noFill/>
        </p:spPr>
        <p:txBody>
          <a:bodyPr wrap="square" rtlCol="0">
            <a:spAutoFit/>
          </a:bodyPr>
          <a:lstStyle/>
          <a:p>
            <a:endParaRPr lang="de-CH" dirty="0"/>
          </a:p>
        </p:txBody>
      </p:sp>
      <p:sp>
        <p:nvSpPr>
          <p:cNvPr id="11" name="Textfeld 10"/>
          <p:cNvSpPr txBox="1"/>
          <p:nvPr>
            <p:custDataLst>
              <p:tags r:id="rId4"/>
            </p:custDataLst>
          </p:nvPr>
        </p:nvSpPr>
        <p:spPr>
          <a:xfrm>
            <a:off x="351992" y="3558495"/>
            <a:ext cx="8316453" cy="2246769"/>
          </a:xfrm>
          <a:prstGeom prst="rect">
            <a:avLst/>
          </a:prstGeom>
          <a:solidFill>
            <a:schemeClr val="accent1">
              <a:lumMod val="20000"/>
              <a:lumOff val="80000"/>
            </a:schemeClr>
          </a:solidFill>
          <a:ln>
            <a:solidFill>
              <a:schemeClr val="bg1"/>
            </a:solidFill>
          </a:ln>
        </p:spPr>
        <p:txBody>
          <a:bodyPr wrap="square" rtlCol="0">
            <a:spAutoFit/>
          </a:bodyPr>
          <a:lstStyle/>
          <a:p>
            <a:r>
              <a:rPr lang="de-CH" sz="2000" b="1" dirty="0"/>
              <a:t>Berichterstattungen</a:t>
            </a:r>
          </a:p>
          <a:p>
            <a:pPr marL="342900" indent="-342900">
              <a:buFont typeface="Wingdings" panose="05000000000000000000" pitchFamily="2" charset="2"/>
              <a:buChar char="§"/>
            </a:pPr>
            <a:r>
              <a:rPr lang="de-CH" sz="2000" dirty="0"/>
              <a:t>Jahresbericht Amt für Volksschulen</a:t>
            </a:r>
          </a:p>
          <a:p>
            <a:pPr marL="342900" indent="-342900">
              <a:buFont typeface="Wingdings" panose="05000000000000000000" pitchFamily="2" charset="2"/>
              <a:buChar char="§"/>
            </a:pPr>
            <a:r>
              <a:rPr lang="de-CH" sz="2000" dirty="0"/>
              <a:t>Jahresbericht Schulmedizinischer Dienst</a:t>
            </a:r>
          </a:p>
          <a:p>
            <a:pPr marL="342900" indent="-342900">
              <a:buFont typeface="Wingdings" panose="05000000000000000000" pitchFamily="2" charset="2"/>
              <a:buChar char="§"/>
            </a:pPr>
            <a:r>
              <a:rPr lang="de-CH" sz="2000" dirty="0"/>
              <a:t>Jahresbericht Kommission Jugendliteratur</a:t>
            </a:r>
          </a:p>
          <a:p>
            <a:pPr marL="342900" indent="-342900">
              <a:buFont typeface="Wingdings" panose="05000000000000000000" pitchFamily="2" charset="2"/>
              <a:buChar char="§"/>
            </a:pPr>
            <a:r>
              <a:rPr lang="de-CH" sz="2000" dirty="0"/>
              <a:t>Einsatz Förderungsmassnahmen (Rechenschaftslegungen der Schulen)</a:t>
            </a:r>
          </a:p>
          <a:p>
            <a:pPr marL="342900" indent="-342900">
              <a:buFont typeface="Wingdings" panose="05000000000000000000" pitchFamily="2" charset="2"/>
              <a:buChar char="§"/>
            </a:pPr>
            <a:r>
              <a:rPr lang="de-CH" sz="2000" dirty="0"/>
              <a:t>Kant. Krisenkonzept: Aktualisierung gemeindliche Daten (z.H. BKD)</a:t>
            </a:r>
          </a:p>
          <a:p>
            <a:pPr marL="342900" indent="-342900">
              <a:buFont typeface="Wingdings" panose="05000000000000000000" pitchFamily="2" charset="2"/>
              <a:buChar char="§"/>
            </a:pPr>
            <a:r>
              <a:rPr lang="de-CH" sz="2000" dirty="0"/>
              <a:t>…</a:t>
            </a:r>
          </a:p>
        </p:txBody>
      </p:sp>
      <p:sp>
        <p:nvSpPr>
          <p:cNvPr id="7" name="Textfeld 6"/>
          <p:cNvSpPr txBox="1"/>
          <p:nvPr>
            <p:custDataLst>
              <p:tags r:id="rId5"/>
            </p:custDataLst>
          </p:nvPr>
        </p:nvSpPr>
        <p:spPr>
          <a:xfrm>
            <a:off x="266648" y="1223504"/>
            <a:ext cx="8139941" cy="461665"/>
          </a:xfrm>
          <a:prstGeom prst="rect">
            <a:avLst/>
          </a:prstGeom>
          <a:noFill/>
        </p:spPr>
        <p:txBody>
          <a:bodyPr wrap="square" rtlCol="0">
            <a:spAutoFit/>
          </a:bodyPr>
          <a:lstStyle/>
          <a:p>
            <a:r>
              <a:rPr lang="de-CH" sz="2000" dirty="0"/>
              <a:t>Einige Beispiele</a:t>
            </a:r>
            <a:r>
              <a:rPr lang="de-CH" sz="2400" dirty="0"/>
              <a:t>:</a:t>
            </a:r>
          </a:p>
        </p:txBody>
      </p:sp>
      <p:sp>
        <p:nvSpPr>
          <p:cNvPr id="13" name="Textfeld 12"/>
          <p:cNvSpPr txBox="1"/>
          <p:nvPr>
            <p:custDataLst>
              <p:tags r:id="rId6"/>
            </p:custDataLst>
          </p:nvPr>
        </p:nvSpPr>
        <p:spPr>
          <a:xfrm>
            <a:off x="351992" y="1740239"/>
            <a:ext cx="8316453" cy="1631216"/>
          </a:xfrm>
          <a:prstGeom prst="rect">
            <a:avLst/>
          </a:prstGeom>
          <a:solidFill>
            <a:schemeClr val="accent1">
              <a:lumMod val="20000"/>
              <a:lumOff val="80000"/>
            </a:schemeClr>
          </a:solidFill>
          <a:ln>
            <a:solidFill>
              <a:schemeClr val="bg1"/>
            </a:solidFill>
          </a:ln>
        </p:spPr>
        <p:txBody>
          <a:bodyPr wrap="square" rtlCol="0">
            <a:spAutoFit/>
          </a:bodyPr>
          <a:lstStyle/>
          <a:p>
            <a:r>
              <a:rPr lang="de-CH" sz="2000" b="1" dirty="0"/>
              <a:t>Evaluationen</a:t>
            </a:r>
          </a:p>
          <a:p>
            <a:pPr marL="342900" indent="-342900">
              <a:buFont typeface="Wingdings" panose="05000000000000000000" pitchFamily="2" charset="2"/>
              <a:buChar char="§"/>
            </a:pPr>
            <a:r>
              <a:rPr lang="de-CH" sz="2000" dirty="0"/>
              <a:t>Integrative Sonderschulung (IS)</a:t>
            </a:r>
          </a:p>
          <a:p>
            <a:pPr marL="342900" indent="-342900">
              <a:buFont typeface="Wingdings" panose="05000000000000000000" pitchFamily="2" charset="2"/>
              <a:buChar char="§"/>
            </a:pPr>
            <a:r>
              <a:rPr lang="de-CH" sz="2000" dirty="0"/>
              <a:t>Umsetzung Förderungsmassnahmen (IF)</a:t>
            </a:r>
          </a:p>
          <a:p>
            <a:pPr marL="342900" indent="-342900">
              <a:buFont typeface="Wingdings" panose="05000000000000000000" pitchFamily="2" charset="2"/>
              <a:buChar char="§"/>
            </a:pPr>
            <a:r>
              <a:rPr lang="de-CH" sz="2000" dirty="0"/>
              <a:t>1. Zyklus Externe Schulevaluation</a:t>
            </a:r>
          </a:p>
          <a:p>
            <a:pPr marL="342900" indent="-342900">
              <a:buFont typeface="Wingdings" panose="05000000000000000000" pitchFamily="2" charset="2"/>
              <a:buChar char="§"/>
            </a:pPr>
            <a:r>
              <a:rPr lang="de-CH" sz="2000" dirty="0"/>
              <a:t>…</a:t>
            </a:r>
          </a:p>
        </p:txBody>
      </p:sp>
    </p:spTree>
    <p:extLst>
      <p:ext uri="{BB962C8B-B14F-4D97-AF65-F5344CB8AC3E}">
        <p14:creationId xmlns:p14="http://schemas.microsoft.com/office/powerpoint/2010/main" val="126074032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Übersicht</a:t>
            </a:r>
          </a:p>
        </p:txBody>
      </p:sp>
      <p:sp>
        <p:nvSpPr>
          <p:cNvPr id="3" name="Inhaltsplatzhalter 2"/>
          <p:cNvSpPr>
            <a:spLocks noGrp="1"/>
          </p:cNvSpPr>
          <p:nvPr>
            <p:ph idx="1"/>
            <p:custDataLst>
              <p:tags r:id="rId2"/>
            </p:custDataLst>
          </p:nvPr>
        </p:nvSpPr>
        <p:spPr>
          <a:xfrm>
            <a:off x="323528" y="1196752"/>
            <a:ext cx="8424000" cy="5155257"/>
          </a:xfrm>
        </p:spPr>
        <p:txBody>
          <a:bodyPr>
            <a:spAutoFit/>
          </a:bodyPr>
          <a:lstStyle/>
          <a:p>
            <a:r>
              <a:rPr lang="de-CH" b="1" dirty="0"/>
              <a:t>Besondere Förderung </a:t>
            </a:r>
            <a:r>
              <a:rPr lang="de-CH" dirty="0"/>
              <a:t>(Nachtrag zum </a:t>
            </a:r>
            <a:r>
              <a:rPr lang="de-CH"/>
              <a:t>ersten Kursabend)</a:t>
            </a:r>
            <a:endParaRPr lang="de-CH" b="1" dirty="0"/>
          </a:p>
          <a:p>
            <a:endParaRPr lang="de-CH" b="1" dirty="0"/>
          </a:p>
          <a:p>
            <a:r>
              <a:rPr lang="de-CH" b="1" dirty="0"/>
              <a:t>Aufgaben </a:t>
            </a:r>
          </a:p>
          <a:p>
            <a:pPr lvl="1"/>
            <a:r>
              <a:rPr lang="de-CH" dirty="0"/>
              <a:t>des Erziehungsrats</a:t>
            </a:r>
          </a:p>
          <a:p>
            <a:pPr lvl="1"/>
            <a:r>
              <a:rPr lang="de-CH" dirty="0"/>
              <a:t>der BKD</a:t>
            </a:r>
          </a:p>
          <a:p>
            <a:pPr lvl="1"/>
            <a:r>
              <a:rPr lang="de-CH" dirty="0"/>
              <a:t>des Schulrats</a:t>
            </a:r>
          </a:p>
          <a:p>
            <a:pPr lvl="1"/>
            <a:r>
              <a:rPr lang="de-CH" dirty="0"/>
              <a:t>der Schulleitung</a:t>
            </a:r>
          </a:p>
          <a:p>
            <a:pPr marL="0" lvl="1" indent="0">
              <a:buNone/>
            </a:pPr>
            <a:endParaRPr lang="de-CH" dirty="0"/>
          </a:p>
          <a:p>
            <a:r>
              <a:rPr lang="de-CH" b="1" dirty="0"/>
              <a:t>Rechte und Pflichten</a:t>
            </a:r>
          </a:p>
          <a:p>
            <a:pPr lvl="1"/>
            <a:r>
              <a:rPr lang="de-CH" dirty="0"/>
              <a:t>Schülerinnen und Schüler</a:t>
            </a:r>
          </a:p>
          <a:p>
            <a:pPr lvl="1"/>
            <a:r>
              <a:rPr lang="de-CH" dirty="0"/>
              <a:t>Eltern</a:t>
            </a:r>
            <a:br>
              <a:rPr lang="de-CH" dirty="0"/>
            </a:br>
            <a:endParaRPr lang="de-CH" dirty="0"/>
          </a:p>
          <a:p>
            <a:endParaRPr lang="de-CH" b="1" dirty="0"/>
          </a:p>
          <a:p>
            <a:r>
              <a:rPr lang="de-CH" b="1" dirty="0"/>
              <a:t>Disziplinarmassnahmen</a:t>
            </a:r>
          </a:p>
          <a:p>
            <a:pPr>
              <a:buNone/>
            </a:pPr>
            <a:endParaRPr lang="de-CH" b="1" dirty="0"/>
          </a:p>
        </p:txBody>
      </p:sp>
      <p:sp>
        <p:nvSpPr>
          <p:cNvPr id="4" name="Foliennummernplatzhalter 3"/>
          <p:cNvSpPr>
            <a:spLocks noGrp="1"/>
          </p:cNvSpPr>
          <p:nvPr>
            <p:ph type="sldNum" sz="quarter" idx="10"/>
            <p:custDataLst>
              <p:tags r:id="rId3"/>
            </p:custDataLst>
          </p:nvPr>
        </p:nvSpPr>
        <p:spPr/>
        <p:txBody>
          <a:bodyPr/>
          <a:lstStyle/>
          <a:p>
            <a:fld id="{346979EC-8346-4164-9D6B-7147574E3F1D}" type="slidenum">
              <a:rPr lang="de-CH" smtClean="0"/>
              <a:pPr/>
              <a:t>2</a:t>
            </a:fld>
            <a:endParaRPr lang="de-CH" dirty="0"/>
          </a:p>
        </p:txBody>
      </p:sp>
    </p:spTree>
    <p:extLst>
      <p:ext uri="{BB962C8B-B14F-4D97-AF65-F5344CB8AC3E}">
        <p14:creationId xmlns:p14="http://schemas.microsoft.com/office/powerpoint/2010/main" val="25157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9144000" cy="749230"/>
          </a:xfrm>
        </p:spPr>
        <p:txBody>
          <a:bodyPr/>
          <a:lstStyle/>
          <a:p>
            <a:r>
              <a:rPr lang="de-CH" dirty="0"/>
              <a:t>Inhalt</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20</a:t>
            </a:fld>
            <a:endParaRPr lang="de-CH" dirty="0"/>
          </a:p>
        </p:txBody>
      </p:sp>
      <p:graphicFrame>
        <p:nvGraphicFramePr>
          <p:cNvPr id="3" name="Diagramm 2"/>
          <p:cNvGraphicFramePr/>
          <p:nvPr/>
        </p:nvGraphicFramePr>
        <p:xfrm>
          <a:off x="1516814" y="16288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feld 5"/>
          <p:cNvSpPr txBox="1"/>
          <p:nvPr>
            <p:custDataLst>
              <p:tags r:id="rId3"/>
            </p:custDataLst>
          </p:nvPr>
        </p:nvSpPr>
        <p:spPr>
          <a:xfrm>
            <a:off x="1508530" y="1073254"/>
            <a:ext cx="6089630" cy="646331"/>
          </a:xfrm>
          <a:prstGeom prst="rect">
            <a:avLst/>
          </a:prstGeom>
          <a:solidFill>
            <a:schemeClr val="accent4">
              <a:lumMod val="40000"/>
              <a:lumOff val="60000"/>
            </a:schemeClr>
          </a:solidFill>
        </p:spPr>
        <p:txBody>
          <a:bodyPr wrap="square" rtlCol="0">
            <a:spAutoFit/>
          </a:bodyPr>
          <a:lstStyle/>
          <a:p>
            <a:r>
              <a:rPr lang="de-CH" sz="3600" b="1" dirty="0"/>
              <a:t>  Verankerung in Gesetzgebung</a:t>
            </a:r>
          </a:p>
        </p:txBody>
      </p:sp>
    </p:spTree>
    <p:extLst>
      <p:ext uri="{BB962C8B-B14F-4D97-AF65-F5344CB8AC3E}">
        <p14:creationId xmlns:p14="http://schemas.microsoft.com/office/powerpoint/2010/main" val="155842082"/>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7315200" cy="749230"/>
          </a:xfrm>
        </p:spPr>
        <p:txBody>
          <a:bodyPr/>
          <a:lstStyle/>
          <a:p>
            <a:r>
              <a:rPr lang="de-CH" dirty="0"/>
              <a:t>BKD – Gesetzliche Grundlagen </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21</a:t>
            </a:fld>
            <a:endParaRPr lang="de-CH" dirty="0"/>
          </a:p>
        </p:txBody>
      </p:sp>
      <p:sp>
        <p:nvSpPr>
          <p:cNvPr id="3" name="Rechteck 2"/>
          <p:cNvSpPr/>
          <p:nvPr>
            <p:custDataLst>
              <p:tags r:id="rId3"/>
            </p:custDataLst>
          </p:nvPr>
        </p:nvSpPr>
        <p:spPr>
          <a:xfrm>
            <a:off x="298609" y="1691084"/>
            <a:ext cx="8496002" cy="4093428"/>
          </a:xfrm>
          <a:prstGeom prst="rect">
            <a:avLst/>
          </a:prstGeom>
        </p:spPr>
        <p:txBody>
          <a:bodyPr wrap="square">
            <a:spAutoFit/>
          </a:bodyPr>
          <a:lstStyle/>
          <a:p>
            <a:r>
              <a:rPr lang="de-CH" sz="2000" b="1" dirty="0"/>
              <a:t>Artikel 61</a:t>
            </a:r>
            <a:r>
              <a:rPr lang="de-CH" sz="2000" dirty="0"/>
              <a:t>	Kantonale Schulaufsicht </a:t>
            </a:r>
          </a:p>
          <a:p>
            <a:endParaRPr lang="de-CH" sz="2000" dirty="0"/>
          </a:p>
          <a:p>
            <a:r>
              <a:rPr lang="de-CH" sz="1600" dirty="0"/>
              <a:t>1</a:t>
            </a:r>
            <a:r>
              <a:rPr lang="de-CH" sz="2000" dirty="0"/>
              <a:t>   Die kantonale Schulaufsicht überwacht die Einhaltung der kantonalen</a:t>
            </a:r>
          </a:p>
          <a:p>
            <a:r>
              <a:rPr lang="de-CH" sz="2000" dirty="0"/>
              <a:t>     Vorgaben.</a:t>
            </a:r>
          </a:p>
          <a:p>
            <a:r>
              <a:rPr lang="de-CH" sz="1600" dirty="0"/>
              <a:t>2</a:t>
            </a:r>
            <a:r>
              <a:rPr lang="de-CH" sz="2000" dirty="0"/>
              <a:t>   Die Organe der kantonalen Schulaufsicht arbeiten mit den Schulbehörden</a:t>
            </a:r>
          </a:p>
          <a:p>
            <a:r>
              <a:rPr lang="de-CH" sz="2000" dirty="0"/>
              <a:t>     und Schulleitungen zusammen.</a:t>
            </a:r>
          </a:p>
          <a:p>
            <a:r>
              <a:rPr lang="de-CH" sz="1600" dirty="0"/>
              <a:t>3</a:t>
            </a:r>
            <a:r>
              <a:rPr lang="de-CH" sz="2000" dirty="0"/>
              <a:t>   Die Schulträger sind verpflichtet, der kantonalen Schulaufsicht die </a:t>
            </a:r>
            <a:r>
              <a:rPr lang="de-CH" sz="2000" dirty="0" err="1"/>
              <a:t>notwen</a:t>
            </a:r>
            <a:r>
              <a:rPr lang="de-CH" sz="2000" dirty="0"/>
              <a:t>-</a:t>
            </a:r>
          </a:p>
          <a:p>
            <a:r>
              <a:rPr lang="de-CH" sz="2000" dirty="0"/>
              <a:t>     digen Informationen und Daten zu liefern. Dazu gehören auch jene Daten,</a:t>
            </a:r>
          </a:p>
          <a:p>
            <a:r>
              <a:rPr lang="de-CH" sz="2000" dirty="0"/>
              <a:t>     die der Kanton dem Bund im Rahmen der Schulstatistik weiterzuleiten hat</a:t>
            </a:r>
          </a:p>
          <a:p>
            <a:r>
              <a:rPr lang="de-CH" sz="1600" dirty="0"/>
              <a:t>4</a:t>
            </a:r>
            <a:r>
              <a:rPr lang="de-CH" sz="2000" dirty="0"/>
              <a:t>   Die Schulen nutzen verschiedene Möglichkeiten der Evaluation ihrer</a:t>
            </a:r>
            <a:br>
              <a:rPr lang="de-CH" sz="2000" dirty="0"/>
            </a:br>
            <a:r>
              <a:rPr lang="de-CH" sz="2000" dirty="0"/>
              <a:t>     Schulqualität und stellen die Ergebnisse der kantonalen Schulaufsicht und</a:t>
            </a:r>
            <a:br>
              <a:rPr lang="de-CH" sz="2000" dirty="0"/>
            </a:br>
            <a:r>
              <a:rPr lang="de-CH" sz="2000" dirty="0"/>
              <a:t>     den Beteiligten zur Verfügung.</a:t>
            </a:r>
          </a:p>
          <a:p>
            <a:r>
              <a:rPr lang="de-CH" sz="1600" dirty="0"/>
              <a:t>5</a:t>
            </a:r>
            <a:r>
              <a:rPr lang="de-CH" sz="2000" dirty="0"/>
              <a:t>   Der Landrat regelt die kantonale Schulaufsicht durch Verordnung.</a:t>
            </a:r>
            <a:endParaRPr lang="de-CH" sz="2000" dirty="0">
              <a:effectLst/>
            </a:endParaRPr>
          </a:p>
        </p:txBody>
      </p:sp>
      <p:sp>
        <p:nvSpPr>
          <p:cNvPr id="7" name="Textfeld 6"/>
          <p:cNvSpPr txBox="1"/>
          <p:nvPr>
            <p:custDataLst>
              <p:tags r:id="rId4"/>
            </p:custDataLst>
          </p:nvPr>
        </p:nvSpPr>
        <p:spPr>
          <a:xfrm>
            <a:off x="371588" y="1052736"/>
            <a:ext cx="2592288" cy="400110"/>
          </a:xfrm>
          <a:prstGeom prst="rect">
            <a:avLst/>
          </a:prstGeom>
          <a:solidFill>
            <a:srgbClr val="FF0000"/>
          </a:solidFill>
        </p:spPr>
        <p:txBody>
          <a:bodyPr wrap="square" rtlCol="0">
            <a:spAutoFit/>
          </a:bodyPr>
          <a:lstStyle/>
          <a:p>
            <a:r>
              <a:rPr lang="de-CH" sz="2000" dirty="0">
                <a:solidFill>
                  <a:schemeClr val="bg1"/>
                </a:solidFill>
              </a:rPr>
              <a:t>Bildungsgesetz</a:t>
            </a:r>
          </a:p>
        </p:txBody>
      </p:sp>
    </p:spTree>
    <p:extLst>
      <p:ext uri="{BB962C8B-B14F-4D97-AF65-F5344CB8AC3E}">
        <p14:creationId xmlns:p14="http://schemas.microsoft.com/office/powerpoint/2010/main" val="18104850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custDataLst>
              <p:tags r:id="rId1"/>
            </p:custDataLst>
          </p:nvPr>
        </p:nvSpPr>
        <p:spPr/>
        <p:txBody>
          <a:bodyPr/>
          <a:lstStyle/>
          <a:p>
            <a:fld id="{565A3E7D-0018-4715-8B3D-68E2BF3AD988}" type="slidenum">
              <a:rPr lang="de-CH" smtClean="0"/>
              <a:t>22</a:t>
            </a:fld>
            <a:endParaRPr lang="de-CH" dirty="0"/>
          </a:p>
        </p:txBody>
      </p:sp>
      <p:sp>
        <p:nvSpPr>
          <p:cNvPr id="6" name="Rechteck 5"/>
          <p:cNvSpPr/>
          <p:nvPr>
            <p:custDataLst>
              <p:tags r:id="rId2"/>
            </p:custDataLst>
          </p:nvPr>
        </p:nvSpPr>
        <p:spPr>
          <a:xfrm>
            <a:off x="298926" y="1614979"/>
            <a:ext cx="8388461" cy="3477875"/>
          </a:xfrm>
          <a:prstGeom prst="rect">
            <a:avLst/>
          </a:prstGeom>
        </p:spPr>
        <p:txBody>
          <a:bodyPr wrap="square">
            <a:spAutoFit/>
          </a:bodyPr>
          <a:lstStyle/>
          <a:p>
            <a:r>
              <a:rPr lang="de-CH" sz="2000" b="1" dirty="0"/>
              <a:t>Artikel 49 </a:t>
            </a:r>
            <a:r>
              <a:rPr lang="de-CH" sz="2000" dirty="0"/>
              <a:t>    </a:t>
            </a:r>
            <a:r>
              <a:rPr lang="de-CH" sz="2000" b="1" dirty="0"/>
              <a:t>Kantonale Schulaufsicht </a:t>
            </a:r>
          </a:p>
          <a:p>
            <a:endParaRPr lang="de-CH" sz="2000" b="1" dirty="0"/>
          </a:p>
          <a:p>
            <a:r>
              <a:rPr lang="de-CH" sz="1600" dirty="0"/>
              <a:t>1</a:t>
            </a:r>
            <a:r>
              <a:rPr lang="de-CH" sz="2000" dirty="0"/>
              <a:t>   Die zuständige Direktion beaufsichtigt die Einhaltung der gesetzlichen</a:t>
            </a:r>
          </a:p>
          <a:p>
            <a:r>
              <a:rPr lang="de-CH" sz="2000" dirty="0"/>
              <a:t>     Vorgaben durch die Schulen.</a:t>
            </a:r>
          </a:p>
          <a:p>
            <a:r>
              <a:rPr lang="de-CH" sz="1600" dirty="0"/>
              <a:t>2</a:t>
            </a:r>
            <a:r>
              <a:rPr lang="de-CH" sz="2000" dirty="0"/>
              <a:t>   Sie überprüft in Zusammenarbeit mit der externen Evaluation die Qualität</a:t>
            </a:r>
          </a:p>
          <a:p>
            <a:r>
              <a:rPr lang="de-CH" sz="2000" dirty="0"/>
              <a:t>     und Vergleichbarkeit des Bildungsangebotes an den einzelnen Schulen und</a:t>
            </a:r>
          </a:p>
          <a:p>
            <a:r>
              <a:rPr lang="de-CH" sz="2000" dirty="0"/>
              <a:t>     im Kanton als Ganzes.</a:t>
            </a:r>
          </a:p>
          <a:p>
            <a:r>
              <a:rPr lang="de-CH" sz="1600" dirty="0"/>
              <a:t>3</a:t>
            </a:r>
            <a:r>
              <a:rPr lang="de-CH" sz="2000" dirty="0"/>
              <a:t>  Der Erziehungsrat erlässt nähere Vorschriften. Er hat insbesondere dafür zu</a:t>
            </a:r>
          </a:p>
          <a:p>
            <a:r>
              <a:rPr lang="de-CH" sz="2000" dirty="0"/>
              <a:t>    sorgen, dass der Schulrat, die Schulleitung, die kantonale Schulaufsicht und</a:t>
            </a:r>
          </a:p>
          <a:p>
            <a:r>
              <a:rPr lang="de-CH" sz="2000" dirty="0"/>
              <a:t>    die Eltern in geeigneter Form über das Ergebnis der externen Evaluation</a:t>
            </a:r>
          </a:p>
          <a:p>
            <a:r>
              <a:rPr lang="de-CH" sz="2000" dirty="0"/>
              <a:t>    informiert werden.</a:t>
            </a:r>
          </a:p>
        </p:txBody>
      </p:sp>
      <p:sp>
        <p:nvSpPr>
          <p:cNvPr id="7" name="Textfeld 6"/>
          <p:cNvSpPr txBox="1"/>
          <p:nvPr>
            <p:custDataLst>
              <p:tags r:id="rId3"/>
            </p:custDataLst>
          </p:nvPr>
        </p:nvSpPr>
        <p:spPr>
          <a:xfrm>
            <a:off x="384651" y="1052736"/>
            <a:ext cx="2592288" cy="400110"/>
          </a:xfrm>
          <a:prstGeom prst="rect">
            <a:avLst/>
          </a:prstGeom>
          <a:solidFill>
            <a:schemeClr val="tx1">
              <a:lumMod val="50000"/>
              <a:lumOff val="50000"/>
            </a:schemeClr>
          </a:solidFill>
        </p:spPr>
        <p:txBody>
          <a:bodyPr wrap="square" rtlCol="0">
            <a:spAutoFit/>
          </a:bodyPr>
          <a:lstStyle/>
          <a:p>
            <a:r>
              <a:rPr lang="de-CH" sz="2000" dirty="0">
                <a:solidFill>
                  <a:schemeClr val="bg1"/>
                </a:solidFill>
              </a:rPr>
              <a:t>Schulverordnung </a:t>
            </a:r>
          </a:p>
        </p:txBody>
      </p:sp>
      <p:sp>
        <p:nvSpPr>
          <p:cNvPr id="8" name="Titel 1"/>
          <p:cNvSpPr>
            <a:spLocks noGrp="1"/>
          </p:cNvSpPr>
          <p:nvPr>
            <p:ph type="title"/>
            <p:custDataLst>
              <p:tags r:id="rId4"/>
            </p:custDataLst>
          </p:nvPr>
        </p:nvSpPr>
        <p:spPr>
          <a:xfrm>
            <a:off x="0" y="1"/>
            <a:ext cx="7315200" cy="749230"/>
          </a:xfrm>
        </p:spPr>
        <p:txBody>
          <a:bodyPr/>
          <a:lstStyle/>
          <a:p>
            <a:r>
              <a:rPr lang="de-CH" dirty="0"/>
              <a:t>BKD – Gesetzliche Grundlagen </a:t>
            </a:r>
          </a:p>
        </p:txBody>
      </p:sp>
    </p:spTree>
    <p:extLst>
      <p:ext uri="{BB962C8B-B14F-4D97-AF65-F5344CB8AC3E}">
        <p14:creationId xmlns:p14="http://schemas.microsoft.com/office/powerpoint/2010/main" val="20557296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custDataLst>
              <p:tags r:id="rId1"/>
            </p:custDataLst>
          </p:nvPr>
        </p:nvSpPr>
        <p:spPr/>
        <p:txBody>
          <a:bodyPr/>
          <a:lstStyle/>
          <a:p>
            <a:fld id="{19F48538-4C8C-4731-95D7-4E80F0E1D7CD}" type="slidenum">
              <a:rPr lang="de-CH" smtClean="0"/>
              <a:t>23</a:t>
            </a:fld>
            <a:endParaRPr lang="de-CH" dirty="0"/>
          </a:p>
        </p:txBody>
      </p:sp>
      <p:sp>
        <p:nvSpPr>
          <p:cNvPr id="5" name="Fußzeilenplatzhalter 4"/>
          <p:cNvSpPr>
            <a:spLocks noGrp="1"/>
          </p:cNvSpPr>
          <p:nvPr>
            <p:ph type="ftr" sz="quarter" idx="4294967295"/>
          </p:nvPr>
        </p:nvSpPr>
        <p:spPr>
          <a:xfrm>
            <a:off x="2484119" y="6356350"/>
            <a:ext cx="3968081" cy="365125"/>
          </a:xfrm>
        </p:spPr>
        <p:txBody>
          <a:bodyPr/>
          <a:lstStyle/>
          <a:p>
            <a:endParaRPr lang="de-CH" dirty="0"/>
          </a:p>
        </p:txBody>
      </p:sp>
      <p:sp>
        <p:nvSpPr>
          <p:cNvPr id="16" name="Inhaltsplatzhalter 2"/>
          <p:cNvSpPr txBox="1">
            <a:spLocks/>
          </p:cNvSpPr>
          <p:nvPr>
            <p:custDataLst>
              <p:tags r:id="rId2"/>
            </p:custDataLst>
          </p:nvPr>
        </p:nvSpPr>
        <p:spPr>
          <a:xfrm>
            <a:off x="2246030" y="1615088"/>
            <a:ext cx="3882722" cy="758924"/>
          </a:xfrm>
          <a:prstGeom prst="rect">
            <a:avLst/>
          </a:prstGeom>
          <a:solidFill>
            <a:schemeClr val="accent2">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CH" sz="2500" dirty="0"/>
              <a:t>Jährliches Standortgespräch</a:t>
            </a:r>
            <a:br>
              <a:rPr lang="de-CH" sz="2400" dirty="0"/>
            </a:br>
            <a:r>
              <a:rPr lang="de-CH" sz="1800" dirty="0"/>
              <a:t>Schulaufsicht mit Vertretung der Schule  </a:t>
            </a:r>
          </a:p>
        </p:txBody>
      </p:sp>
      <p:sp>
        <p:nvSpPr>
          <p:cNvPr id="20" name="Textfeld 19"/>
          <p:cNvSpPr txBox="1"/>
          <p:nvPr>
            <p:custDataLst>
              <p:tags r:id="rId3"/>
            </p:custDataLst>
          </p:nvPr>
        </p:nvSpPr>
        <p:spPr>
          <a:xfrm>
            <a:off x="1155791" y="2918468"/>
            <a:ext cx="6624736" cy="769441"/>
          </a:xfrm>
          <a:prstGeom prst="rect">
            <a:avLst/>
          </a:prstGeom>
          <a:noFill/>
        </p:spPr>
        <p:txBody>
          <a:bodyPr wrap="square" rtlCol="0">
            <a:spAutoFit/>
          </a:bodyPr>
          <a:lstStyle/>
          <a:p>
            <a:pPr algn="ctr"/>
            <a:r>
              <a:rPr lang="de-CH" sz="2200" dirty="0"/>
              <a:t>Stand der Schul- und Unterrichtsentwicklung </a:t>
            </a:r>
          </a:p>
          <a:p>
            <a:pPr algn="ctr"/>
            <a:r>
              <a:rPr lang="de-CH" sz="2200" dirty="0"/>
              <a:t>Controlling – Monitoring – Beratung - Unterstützung</a:t>
            </a:r>
          </a:p>
        </p:txBody>
      </p:sp>
      <p:sp>
        <p:nvSpPr>
          <p:cNvPr id="29" name="Pfeil nach unten 28"/>
          <p:cNvSpPr/>
          <p:nvPr/>
        </p:nvSpPr>
        <p:spPr>
          <a:xfrm>
            <a:off x="3867924" y="2484502"/>
            <a:ext cx="526946" cy="48622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1" name="Textfeld 30"/>
          <p:cNvSpPr txBox="1"/>
          <p:nvPr>
            <p:custDataLst>
              <p:tags r:id="rId4"/>
            </p:custDataLst>
          </p:nvPr>
        </p:nvSpPr>
        <p:spPr>
          <a:xfrm>
            <a:off x="2987824" y="4240388"/>
            <a:ext cx="4248472" cy="1323439"/>
          </a:xfrm>
          <a:prstGeom prst="rect">
            <a:avLst/>
          </a:prstGeom>
          <a:noFill/>
        </p:spPr>
        <p:txBody>
          <a:bodyPr wrap="square" rtlCol="0">
            <a:spAutoFit/>
          </a:bodyPr>
          <a:lstStyle/>
          <a:p>
            <a:pPr marL="285750" indent="-285750">
              <a:buFont typeface="Wingdings" pitchFamily="2" charset="2"/>
              <a:buChar char="Ø"/>
            </a:pPr>
            <a:r>
              <a:rPr lang="de-CH" sz="2000" b="1" dirty="0"/>
              <a:t>Standards</a:t>
            </a:r>
          </a:p>
          <a:p>
            <a:pPr marL="285750" indent="-285750">
              <a:buFont typeface="Wingdings" pitchFamily="2" charset="2"/>
              <a:buChar char="Ø"/>
            </a:pPr>
            <a:r>
              <a:rPr lang="de-CH" sz="2000" b="1" dirty="0"/>
              <a:t>Schulprogramm</a:t>
            </a:r>
          </a:p>
          <a:p>
            <a:pPr marL="285750" indent="-285750">
              <a:buFont typeface="Wingdings" pitchFamily="2" charset="2"/>
              <a:buChar char="Ø"/>
            </a:pPr>
            <a:r>
              <a:rPr lang="de-CH" sz="2000" b="1" dirty="0"/>
              <a:t>Jahresbericht </a:t>
            </a:r>
          </a:p>
          <a:p>
            <a:pPr marL="285750" indent="-285750">
              <a:buFont typeface="Wingdings" pitchFamily="2" charset="2"/>
              <a:buChar char="Ø"/>
            </a:pPr>
            <a:r>
              <a:rPr lang="de-CH" sz="2000" b="1" dirty="0"/>
              <a:t>Weitere Themen gemäss Absprache</a:t>
            </a:r>
          </a:p>
        </p:txBody>
      </p:sp>
      <p:sp>
        <p:nvSpPr>
          <p:cNvPr id="34" name="Pfeil nach unten 33"/>
          <p:cNvSpPr/>
          <p:nvPr/>
        </p:nvSpPr>
        <p:spPr>
          <a:xfrm>
            <a:off x="3867924" y="3713457"/>
            <a:ext cx="526946" cy="486221"/>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7" name="Titel 6"/>
          <p:cNvSpPr>
            <a:spLocks noGrp="1"/>
          </p:cNvSpPr>
          <p:nvPr>
            <p:ph type="title"/>
            <p:custDataLst>
              <p:tags r:id="rId5"/>
            </p:custDataLst>
          </p:nvPr>
        </p:nvSpPr>
        <p:spPr>
          <a:xfrm>
            <a:off x="0" y="-1"/>
            <a:ext cx="7524328" cy="748800"/>
          </a:xfrm>
        </p:spPr>
        <p:txBody>
          <a:bodyPr/>
          <a:lstStyle/>
          <a:p>
            <a:r>
              <a:rPr lang="de-CH" dirty="0"/>
              <a:t>Amt für Volksschulen – Praxis</a:t>
            </a:r>
          </a:p>
        </p:txBody>
      </p:sp>
      <p:sp>
        <p:nvSpPr>
          <p:cNvPr id="13" name="Textfeld 12"/>
          <p:cNvSpPr txBox="1"/>
          <p:nvPr>
            <p:custDataLst>
              <p:tags r:id="rId6"/>
            </p:custDataLst>
          </p:nvPr>
        </p:nvSpPr>
        <p:spPr>
          <a:xfrm>
            <a:off x="349816" y="986530"/>
            <a:ext cx="8388461" cy="430887"/>
          </a:xfrm>
          <a:prstGeom prst="rect">
            <a:avLst/>
          </a:prstGeom>
          <a:solidFill>
            <a:schemeClr val="accent2">
              <a:lumMod val="60000"/>
              <a:lumOff val="40000"/>
            </a:schemeClr>
          </a:solidFill>
        </p:spPr>
        <p:txBody>
          <a:bodyPr wrap="square" rtlCol="0">
            <a:spAutoFit/>
          </a:bodyPr>
          <a:lstStyle/>
          <a:p>
            <a:r>
              <a:rPr lang="de-CH" sz="2200" dirty="0"/>
              <a:t>Schulinternes Qualitätsmanagement (ERB 5. April 2007)</a:t>
            </a:r>
          </a:p>
        </p:txBody>
      </p:sp>
      <p:sp>
        <p:nvSpPr>
          <p:cNvPr id="11" name="Textfeld 10"/>
          <p:cNvSpPr txBox="1"/>
          <p:nvPr>
            <p:custDataLst>
              <p:tags r:id="rId7"/>
            </p:custDataLst>
          </p:nvPr>
        </p:nvSpPr>
        <p:spPr>
          <a:xfrm>
            <a:off x="7426368" y="122725"/>
            <a:ext cx="1538120" cy="338554"/>
          </a:xfrm>
          <a:prstGeom prst="rect">
            <a:avLst/>
          </a:prstGeom>
          <a:noFill/>
        </p:spPr>
        <p:txBody>
          <a:bodyPr wrap="square" rtlCol="0">
            <a:spAutoFit/>
          </a:bodyPr>
          <a:lstStyle/>
          <a:p>
            <a:r>
              <a:rPr lang="de-CH" sz="1600" dirty="0"/>
              <a:t>David Zurfluh</a:t>
            </a:r>
          </a:p>
        </p:txBody>
      </p:sp>
    </p:spTree>
    <p:extLst>
      <p:ext uri="{BB962C8B-B14F-4D97-AF65-F5344CB8AC3E}">
        <p14:creationId xmlns:p14="http://schemas.microsoft.com/office/powerpoint/2010/main" val="338369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9" grpId="0" animBg="1"/>
      <p:bldP spid="31" grpId="0"/>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9144000" cy="749230"/>
          </a:xfrm>
        </p:spPr>
        <p:txBody>
          <a:bodyPr/>
          <a:lstStyle/>
          <a:p>
            <a:r>
              <a:rPr lang="de-CH" dirty="0"/>
              <a:t>Inhalt</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24</a:t>
            </a:fld>
            <a:endParaRPr lang="de-CH" dirty="0"/>
          </a:p>
        </p:txBody>
      </p:sp>
      <p:graphicFrame>
        <p:nvGraphicFramePr>
          <p:cNvPr id="3" name="Diagramm 2"/>
          <p:cNvGraphicFramePr/>
          <p:nvPr/>
        </p:nvGraphicFramePr>
        <p:xfrm>
          <a:off x="1516814" y="16288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feld 5"/>
          <p:cNvSpPr txBox="1"/>
          <p:nvPr>
            <p:custDataLst>
              <p:tags r:id="rId3"/>
            </p:custDataLst>
          </p:nvPr>
        </p:nvSpPr>
        <p:spPr>
          <a:xfrm>
            <a:off x="1508530" y="1073254"/>
            <a:ext cx="6089630" cy="646331"/>
          </a:xfrm>
          <a:prstGeom prst="rect">
            <a:avLst/>
          </a:prstGeom>
          <a:solidFill>
            <a:schemeClr val="accent4">
              <a:lumMod val="40000"/>
              <a:lumOff val="60000"/>
            </a:schemeClr>
          </a:solidFill>
        </p:spPr>
        <p:txBody>
          <a:bodyPr wrap="square" rtlCol="0">
            <a:spAutoFit/>
          </a:bodyPr>
          <a:lstStyle/>
          <a:p>
            <a:r>
              <a:rPr lang="de-CH" sz="3600" b="1" dirty="0"/>
              <a:t>  Verankerung in Gesetzgebung</a:t>
            </a:r>
          </a:p>
        </p:txBody>
      </p:sp>
    </p:spTree>
    <p:extLst>
      <p:ext uri="{BB962C8B-B14F-4D97-AF65-F5344CB8AC3E}">
        <p14:creationId xmlns:p14="http://schemas.microsoft.com/office/powerpoint/2010/main" val="292520573"/>
      </p:ext>
    </p:extLst>
  </p:cSld>
  <p:clrMapOvr>
    <a:masterClrMapping/>
  </p:clrMapOvr>
  <p:transition spd="med">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Schulrat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25</a:t>
            </a:fld>
            <a:endParaRPr lang="de-CH" dirty="0"/>
          </a:p>
        </p:txBody>
      </p:sp>
      <p:sp>
        <p:nvSpPr>
          <p:cNvPr id="5" name="Textplatzhalter 4"/>
          <p:cNvSpPr>
            <a:spLocks noGrp="1"/>
          </p:cNvSpPr>
          <p:nvPr>
            <p:ph type="body" sz="quarter" idx="14"/>
          </p:nvPr>
        </p:nvSpPr>
        <p:spPr/>
        <p:txBody>
          <a:bodyPr/>
          <a:lstStyle/>
          <a:p>
            <a:endParaRPr lang="de-CH" dirty="0"/>
          </a:p>
        </p:txBody>
      </p:sp>
      <p:sp>
        <p:nvSpPr>
          <p:cNvPr id="10" name="Textfeld 9"/>
          <p:cNvSpPr txBox="1"/>
          <p:nvPr>
            <p:custDataLst>
              <p:tags r:id="rId3"/>
            </p:custDataLst>
          </p:nvPr>
        </p:nvSpPr>
        <p:spPr>
          <a:xfrm>
            <a:off x="371588" y="1007873"/>
            <a:ext cx="2184188" cy="707886"/>
          </a:xfrm>
          <a:prstGeom prst="rect">
            <a:avLst/>
          </a:prstGeom>
          <a:solidFill>
            <a:srgbClr val="FF0000"/>
          </a:solidFill>
        </p:spPr>
        <p:txBody>
          <a:bodyPr wrap="square" rtlCol="0">
            <a:spAutoFit/>
          </a:bodyPr>
          <a:lstStyle/>
          <a:p>
            <a:r>
              <a:rPr lang="de-CH" sz="2000" b="1" dirty="0">
                <a:solidFill>
                  <a:schemeClr val="bg1"/>
                </a:solidFill>
              </a:rPr>
              <a:t>Gemeindegesetz </a:t>
            </a:r>
          </a:p>
          <a:p>
            <a:r>
              <a:rPr lang="de-CH" sz="2000" dirty="0">
                <a:solidFill>
                  <a:schemeClr val="bg1"/>
                </a:solidFill>
              </a:rPr>
              <a:t>(Art. 25 und 26)</a:t>
            </a:r>
          </a:p>
        </p:txBody>
      </p:sp>
      <p:sp>
        <p:nvSpPr>
          <p:cNvPr id="8" name="Inhaltsplatzhalter 2"/>
          <p:cNvSpPr>
            <a:spLocks noGrp="1"/>
          </p:cNvSpPr>
          <p:nvPr>
            <p:ph idx="1"/>
            <p:custDataLst>
              <p:tags r:id="rId4"/>
            </p:custDataLst>
          </p:nvPr>
        </p:nvSpPr>
        <p:spPr>
          <a:xfrm>
            <a:off x="371588" y="1964079"/>
            <a:ext cx="8412408" cy="3763271"/>
          </a:xfrm>
        </p:spPr>
        <p:txBody>
          <a:bodyPr/>
          <a:lstStyle/>
          <a:p>
            <a:r>
              <a:rPr lang="de-CH" b="1" dirty="0"/>
              <a:t>Artikel 25</a:t>
            </a:r>
            <a:r>
              <a:rPr lang="de-CH" dirty="0"/>
              <a:t>	Zusammensetzung</a:t>
            </a:r>
          </a:p>
          <a:p>
            <a:r>
              <a:rPr lang="de-CH" dirty="0"/>
              <a:t>Sofern die Gemeinde einen Schulrat einsetzt, gilt Folgendes: </a:t>
            </a:r>
          </a:p>
          <a:p>
            <a:r>
              <a:rPr lang="de-CH" dirty="0"/>
              <a:t>a)  Der Schulrat besteht aus dem Präsidium und mindestens vier weiteren </a:t>
            </a:r>
            <a:br>
              <a:rPr lang="de-CH" dirty="0"/>
            </a:br>
            <a:r>
              <a:rPr lang="de-CH" dirty="0"/>
              <a:t>     Mitgliedern. </a:t>
            </a:r>
          </a:p>
          <a:p>
            <a:r>
              <a:rPr lang="de-CH" dirty="0"/>
              <a:t>b)  Die Gemeindeordnung bestimmt die Zahl der Mitglieder und die </a:t>
            </a:r>
            <a:br>
              <a:rPr lang="de-CH" dirty="0"/>
            </a:br>
            <a:r>
              <a:rPr lang="de-CH" dirty="0"/>
              <a:t>     Konstituierung des Schulrats.</a:t>
            </a:r>
          </a:p>
          <a:p>
            <a:endParaRPr lang="de-CH" dirty="0"/>
          </a:p>
          <a:p>
            <a:r>
              <a:rPr lang="de-CH" b="1" dirty="0"/>
              <a:t>Artikel 26</a:t>
            </a:r>
            <a:r>
              <a:rPr lang="de-CH" dirty="0"/>
              <a:t>      	Aufgaben </a:t>
            </a:r>
          </a:p>
          <a:p>
            <a:r>
              <a:rPr lang="de-CH" sz="1400" dirty="0"/>
              <a:t>1</a:t>
            </a:r>
            <a:r>
              <a:rPr lang="de-CH" dirty="0"/>
              <a:t>   Die Aufgaben des Schulrats richten sich nach der besonderen Gesetzgebung. </a:t>
            </a:r>
          </a:p>
          <a:p>
            <a:r>
              <a:rPr lang="de-CH" sz="1400" dirty="0"/>
              <a:t>2 </a:t>
            </a:r>
            <a:r>
              <a:rPr lang="de-CH" dirty="0"/>
              <a:t>  Besteht kein Schulrat und bestimmt die Gemeindeordnung nichts anderes,</a:t>
            </a:r>
            <a:br>
              <a:rPr lang="de-CH" dirty="0"/>
            </a:br>
            <a:r>
              <a:rPr lang="de-CH" dirty="0"/>
              <a:t>    übernimmt der Gemeinderat diese Aufgabe.</a:t>
            </a:r>
            <a:endParaRPr lang="de-CH" sz="2000" dirty="0"/>
          </a:p>
        </p:txBody>
      </p:sp>
    </p:spTree>
    <p:extLst>
      <p:ext uri="{BB962C8B-B14F-4D97-AF65-F5344CB8AC3E}">
        <p14:creationId xmlns:p14="http://schemas.microsoft.com/office/powerpoint/2010/main" val="741924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Foliennummernplatzhalter 3"/>
          <p:cNvSpPr>
            <a:spLocks noGrp="1"/>
          </p:cNvSpPr>
          <p:nvPr>
            <p:ph type="sldNum" sz="quarter" idx="12"/>
            <p:custDataLst>
              <p:tags r:id="rId1"/>
            </p:custDataLst>
          </p:nvPr>
        </p:nvSpPr>
        <p:spPr/>
        <p:txBody>
          <a:bodyPr/>
          <a:lstStyle/>
          <a:p>
            <a:fld id="{565A3E7D-0018-4715-8B3D-68E2BF3AD988}" type="slidenum">
              <a:rPr lang="de-CH" smtClean="0"/>
              <a:t>26</a:t>
            </a:fld>
            <a:endParaRPr lang="de-CH" dirty="0"/>
          </a:p>
        </p:txBody>
      </p:sp>
      <p:sp>
        <p:nvSpPr>
          <p:cNvPr id="6" name="Textplatzhalter 5"/>
          <p:cNvSpPr>
            <a:spLocks noGrp="1"/>
          </p:cNvSpPr>
          <p:nvPr>
            <p:ph type="body" sz="quarter" idx="14"/>
          </p:nvPr>
        </p:nvSpPr>
        <p:spPr/>
        <p:txBody>
          <a:bodyPr/>
          <a:lstStyle/>
          <a:p>
            <a:endParaRPr lang="de-CH" dirty="0"/>
          </a:p>
        </p:txBody>
      </p:sp>
      <p:sp>
        <p:nvSpPr>
          <p:cNvPr id="7" name="Textfeld 6"/>
          <p:cNvSpPr txBox="1"/>
          <p:nvPr>
            <p:custDataLst>
              <p:tags r:id="rId2"/>
            </p:custDataLst>
          </p:nvPr>
        </p:nvSpPr>
        <p:spPr>
          <a:xfrm>
            <a:off x="323528" y="1340768"/>
            <a:ext cx="6732456" cy="1477328"/>
          </a:xfrm>
          <a:prstGeom prst="rect">
            <a:avLst/>
          </a:prstGeom>
          <a:noFill/>
        </p:spPr>
        <p:txBody>
          <a:bodyPr wrap="square" rtlCol="0">
            <a:spAutoFit/>
          </a:bodyPr>
          <a:lstStyle/>
          <a:p>
            <a:r>
              <a:rPr lang="de-CH" dirty="0"/>
              <a:t>Vor der Vorstellung der Aufgaben kurze Gruppenarbeit machen</a:t>
            </a:r>
          </a:p>
          <a:p>
            <a:endParaRPr lang="de-CH" dirty="0"/>
          </a:p>
          <a:p>
            <a:pPr marL="285750" indent="-285750">
              <a:buFont typeface="Wingdings" panose="05000000000000000000" pitchFamily="2" charset="2"/>
              <a:buChar char="§"/>
            </a:pPr>
            <a:r>
              <a:rPr lang="de-CH" dirty="0"/>
              <a:t>Welche Aufgaben hat der Schulrat aus eurer Sicht?</a:t>
            </a:r>
            <a:br>
              <a:rPr lang="de-CH" dirty="0"/>
            </a:br>
            <a:r>
              <a:rPr lang="de-CH" dirty="0"/>
              <a:t>Stichworte auf Zettel schreiben – an </a:t>
            </a:r>
            <a:r>
              <a:rPr lang="de-CH" dirty="0" err="1"/>
              <a:t>Pinwand</a:t>
            </a:r>
            <a:r>
              <a:rPr lang="de-CH" dirty="0"/>
              <a:t> heften/gruppieren/ ganz kurz erklären wo notwendig </a:t>
            </a:r>
          </a:p>
        </p:txBody>
      </p:sp>
    </p:spTree>
    <p:extLst>
      <p:ext uri="{BB962C8B-B14F-4D97-AF65-F5344CB8AC3E}">
        <p14:creationId xmlns:p14="http://schemas.microsoft.com/office/powerpoint/2010/main" val="3708921292"/>
      </p:ext>
    </p:extLst>
  </p:cSld>
  <p:clrMapOvr>
    <a:masterClrMapping/>
  </p:clrMapOvr>
  <p:transition spd="med">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Schulrat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27</a:t>
            </a:fld>
            <a:endParaRPr lang="de-CH" dirty="0"/>
          </a:p>
        </p:txBody>
      </p:sp>
      <p:sp>
        <p:nvSpPr>
          <p:cNvPr id="5" name="Textplatzhalter 4"/>
          <p:cNvSpPr>
            <a:spLocks noGrp="1"/>
          </p:cNvSpPr>
          <p:nvPr>
            <p:ph type="body" sz="quarter" idx="14"/>
          </p:nvPr>
        </p:nvSpPr>
        <p:spPr/>
        <p:txBody>
          <a:bodyPr/>
          <a:lstStyle/>
          <a:p>
            <a:endParaRPr lang="de-CH" dirty="0"/>
          </a:p>
        </p:txBody>
      </p:sp>
      <p:sp>
        <p:nvSpPr>
          <p:cNvPr id="10" name="Textfeld 9"/>
          <p:cNvSpPr txBox="1"/>
          <p:nvPr>
            <p:custDataLst>
              <p:tags r:id="rId3"/>
            </p:custDataLst>
          </p:nvPr>
        </p:nvSpPr>
        <p:spPr>
          <a:xfrm>
            <a:off x="371588" y="1007873"/>
            <a:ext cx="2184188" cy="707886"/>
          </a:xfrm>
          <a:prstGeom prst="rect">
            <a:avLst/>
          </a:prstGeom>
          <a:solidFill>
            <a:srgbClr val="FF0000"/>
          </a:solidFill>
        </p:spPr>
        <p:txBody>
          <a:bodyPr wrap="square" rtlCol="0">
            <a:spAutoFit/>
          </a:bodyPr>
          <a:lstStyle/>
          <a:p>
            <a:r>
              <a:rPr lang="de-CH" sz="2000" b="1" dirty="0">
                <a:solidFill>
                  <a:schemeClr val="bg1"/>
                </a:solidFill>
              </a:rPr>
              <a:t>Bildungsgesetz </a:t>
            </a:r>
          </a:p>
          <a:p>
            <a:r>
              <a:rPr lang="de-CH" sz="2000" dirty="0">
                <a:solidFill>
                  <a:schemeClr val="bg1"/>
                </a:solidFill>
              </a:rPr>
              <a:t>(Art. 54)</a:t>
            </a:r>
          </a:p>
        </p:txBody>
      </p:sp>
      <p:sp>
        <p:nvSpPr>
          <p:cNvPr id="8" name="Inhaltsplatzhalter 2"/>
          <p:cNvSpPr>
            <a:spLocks noGrp="1"/>
          </p:cNvSpPr>
          <p:nvPr>
            <p:ph idx="1"/>
            <p:custDataLst>
              <p:tags r:id="rId4"/>
            </p:custDataLst>
          </p:nvPr>
        </p:nvSpPr>
        <p:spPr>
          <a:xfrm>
            <a:off x="371588" y="1964079"/>
            <a:ext cx="8412408" cy="3763271"/>
          </a:xfrm>
        </p:spPr>
        <p:txBody>
          <a:bodyPr/>
          <a:lstStyle/>
          <a:p>
            <a:pPr marL="457200" lvl="0" indent="-457200" hangingPunct="0">
              <a:buClrTx/>
              <a:buFont typeface="Wingdings" panose="05000000000000000000" pitchFamily="2" charset="2"/>
              <a:buChar char="§"/>
            </a:pPr>
            <a:r>
              <a:rPr lang="de-CH" sz="2000" dirty="0">
                <a:solidFill>
                  <a:schemeClr val="bg1">
                    <a:lumMod val="10000"/>
                  </a:schemeClr>
                </a:solidFill>
              </a:rPr>
              <a:t>Der Schulrat organisiert und führt die Schule in strategischer Hinsicht.</a:t>
            </a:r>
          </a:p>
          <a:p>
            <a:pPr marL="457200" lvl="0" indent="-457200" hangingPunct="0">
              <a:buClrTx/>
              <a:buFont typeface="Wingdings" panose="05000000000000000000" pitchFamily="2" charset="2"/>
              <a:buChar char="§"/>
            </a:pPr>
            <a:r>
              <a:rPr lang="de-CH" dirty="0">
                <a:solidFill>
                  <a:schemeClr val="bg1">
                    <a:lumMod val="10000"/>
                  </a:schemeClr>
                </a:solidFill>
              </a:rPr>
              <a:t>Er erfüllt alle Aufgaben des Schulträgers, die nicht ausdrücklich einem anderen Organ übertragen sind</a:t>
            </a:r>
            <a:r>
              <a:rPr lang="de-CH" sz="2000" dirty="0">
                <a:solidFill>
                  <a:schemeClr val="bg1">
                    <a:lumMod val="10000"/>
                  </a:schemeClr>
                </a:solidFill>
              </a:rPr>
              <a:t>.</a:t>
            </a:r>
          </a:p>
          <a:p>
            <a:pPr lvl="0" hangingPunct="0"/>
            <a:endParaRPr lang="de-CH" sz="2000" dirty="0"/>
          </a:p>
          <a:p>
            <a:pPr lvl="0" hangingPunct="0"/>
            <a:endParaRPr lang="de-CH" sz="2000" dirty="0"/>
          </a:p>
          <a:p>
            <a:pPr marL="0" lvl="0" indent="0" hangingPunct="0">
              <a:buNone/>
            </a:pPr>
            <a:endParaRPr lang="de-CH" sz="2000" dirty="0"/>
          </a:p>
        </p:txBody>
      </p:sp>
    </p:spTree>
    <p:extLst>
      <p:ext uri="{BB962C8B-B14F-4D97-AF65-F5344CB8AC3E}">
        <p14:creationId xmlns:p14="http://schemas.microsoft.com/office/powerpoint/2010/main" val="122638523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Schulrat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28</a:t>
            </a:fld>
            <a:endParaRPr lang="de-CH" dirty="0"/>
          </a:p>
        </p:txBody>
      </p:sp>
      <p:sp>
        <p:nvSpPr>
          <p:cNvPr id="5" name="Textplatzhalter 4"/>
          <p:cNvSpPr>
            <a:spLocks noGrp="1"/>
          </p:cNvSpPr>
          <p:nvPr>
            <p:ph type="body" sz="quarter" idx="14"/>
          </p:nvPr>
        </p:nvSpPr>
        <p:spPr/>
        <p:txBody>
          <a:bodyPr/>
          <a:lstStyle/>
          <a:p>
            <a:endParaRPr lang="de-CH" dirty="0"/>
          </a:p>
        </p:txBody>
      </p:sp>
      <p:sp>
        <p:nvSpPr>
          <p:cNvPr id="11" name="Textfeld 10"/>
          <p:cNvSpPr txBox="1"/>
          <p:nvPr>
            <p:custDataLst>
              <p:tags r:id="rId3"/>
            </p:custDataLst>
          </p:nvPr>
        </p:nvSpPr>
        <p:spPr>
          <a:xfrm>
            <a:off x="384651" y="1052736"/>
            <a:ext cx="2592288" cy="400110"/>
          </a:xfrm>
          <a:prstGeom prst="rect">
            <a:avLst/>
          </a:prstGeom>
          <a:solidFill>
            <a:schemeClr val="tx1">
              <a:lumMod val="50000"/>
              <a:lumOff val="50000"/>
            </a:schemeClr>
          </a:solidFill>
        </p:spPr>
        <p:txBody>
          <a:bodyPr wrap="square" rtlCol="0">
            <a:spAutoFit/>
          </a:bodyPr>
          <a:lstStyle/>
          <a:p>
            <a:r>
              <a:rPr lang="de-CH" sz="2000" dirty="0">
                <a:solidFill>
                  <a:schemeClr val="bg1"/>
                </a:solidFill>
              </a:rPr>
              <a:t>Schulverordnung </a:t>
            </a:r>
          </a:p>
        </p:txBody>
      </p:sp>
      <p:sp>
        <p:nvSpPr>
          <p:cNvPr id="12" name="Inhaltsplatzhalter 2"/>
          <p:cNvSpPr>
            <a:spLocks noGrp="1"/>
          </p:cNvSpPr>
          <p:nvPr>
            <p:ph idx="1"/>
            <p:custDataLst>
              <p:tags r:id="rId4"/>
            </p:custDataLst>
          </p:nvPr>
        </p:nvSpPr>
        <p:spPr>
          <a:xfrm>
            <a:off x="384651" y="1817440"/>
            <a:ext cx="7643812" cy="2619672"/>
          </a:xfrm>
        </p:spPr>
        <p:txBody>
          <a:bodyPr/>
          <a:lstStyle/>
          <a:p>
            <a:pPr marL="342900" lvl="0" indent="-342900" hangingPunct="0">
              <a:buClrTx/>
              <a:buFont typeface="Wingdings" panose="05000000000000000000" pitchFamily="2" charset="2"/>
              <a:buChar char="§"/>
            </a:pPr>
            <a:r>
              <a:rPr lang="de-CH" dirty="0"/>
              <a:t>Organisation der Aufnahme in den Kindergarten (Art. 5) (Delegation an Sekretariat oder Schulleitung möglich)</a:t>
            </a:r>
          </a:p>
          <a:p>
            <a:pPr marL="342900" lvl="0" indent="-342900" hangingPunct="0">
              <a:buClrTx/>
              <a:buFont typeface="Wingdings" panose="05000000000000000000" pitchFamily="2" charset="2"/>
              <a:buChar char="§"/>
            </a:pPr>
            <a:r>
              <a:rPr lang="de-CH" dirty="0"/>
              <a:t>Zuweisung in heilpädagogische Schulungsformen (Art. 9)</a:t>
            </a:r>
          </a:p>
          <a:p>
            <a:pPr marL="342900" lvl="0" indent="-342900" hangingPunct="0">
              <a:buClrTx/>
              <a:buFont typeface="Wingdings" panose="05000000000000000000" pitchFamily="2" charset="2"/>
              <a:buChar char="§"/>
            </a:pPr>
            <a:r>
              <a:rPr lang="de-CH" dirty="0"/>
              <a:t>Festlegen von Schuljahr und Schulferien (Art. 20)</a:t>
            </a:r>
          </a:p>
          <a:p>
            <a:pPr marL="342900" lvl="0" indent="-342900" hangingPunct="0">
              <a:buClrTx/>
              <a:buFont typeface="Wingdings" panose="05000000000000000000" pitchFamily="2" charset="2"/>
              <a:buChar char="§"/>
            </a:pPr>
            <a:r>
              <a:rPr lang="de-CH" dirty="0"/>
              <a:t>Beurlaubung von Schülerinnen und Schülern von mehr als sechs Schulhalbtagen (Art. 25)</a:t>
            </a:r>
          </a:p>
          <a:p>
            <a:pPr marL="342900" lvl="0" indent="-342900" hangingPunct="0">
              <a:buClrTx/>
              <a:buFont typeface="Wingdings" panose="05000000000000000000" pitchFamily="2" charset="2"/>
              <a:buChar char="§"/>
            </a:pPr>
            <a:r>
              <a:rPr lang="de-CH" dirty="0"/>
              <a:t>Beschluss ob Selbstdispensation eingeführt wird (Art. 25)</a:t>
            </a:r>
          </a:p>
        </p:txBody>
      </p:sp>
    </p:spTree>
    <p:extLst>
      <p:ext uri="{BB962C8B-B14F-4D97-AF65-F5344CB8AC3E}">
        <p14:creationId xmlns:p14="http://schemas.microsoft.com/office/powerpoint/2010/main" val="20897825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Schulrat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29</a:t>
            </a:fld>
            <a:endParaRPr lang="de-CH" dirty="0"/>
          </a:p>
        </p:txBody>
      </p:sp>
      <p:sp>
        <p:nvSpPr>
          <p:cNvPr id="5" name="Textplatzhalter 4"/>
          <p:cNvSpPr>
            <a:spLocks noGrp="1"/>
          </p:cNvSpPr>
          <p:nvPr>
            <p:ph type="body" sz="quarter" idx="14"/>
          </p:nvPr>
        </p:nvSpPr>
        <p:spPr/>
        <p:txBody>
          <a:bodyPr/>
          <a:lstStyle/>
          <a:p>
            <a:endParaRPr lang="de-CH" dirty="0"/>
          </a:p>
        </p:txBody>
      </p:sp>
      <p:sp>
        <p:nvSpPr>
          <p:cNvPr id="8" name="Textfeld 7"/>
          <p:cNvSpPr txBox="1"/>
          <p:nvPr>
            <p:custDataLst>
              <p:tags r:id="rId3"/>
            </p:custDataLst>
          </p:nvPr>
        </p:nvSpPr>
        <p:spPr>
          <a:xfrm>
            <a:off x="384651" y="1052736"/>
            <a:ext cx="2592288" cy="400110"/>
          </a:xfrm>
          <a:prstGeom prst="rect">
            <a:avLst/>
          </a:prstGeom>
          <a:solidFill>
            <a:schemeClr val="tx1">
              <a:lumMod val="50000"/>
              <a:lumOff val="50000"/>
            </a:schemeClr>
          </a:solidFill>
        </p:spPr>
        <p:txBody>
          <a:bodyPr wrap="square" rtlCol="0">
            <a:spAutoFit/>
          </a:bodyPr>
          <a:lstStyle/>
          <a:p>
            <a:r>
              <a:rPr lang="de-CH" sz="2000" dirty="0">
                <a:solidFill>
                  <a:schemeClr val="bg1"/>
                </a:solidFill>
              </a:rPr>
              <a:t>Schulverordnung </a:t>
            </a:r>
          </a:p>
        </p:txBody>
      </p:sp>
      <p:sp>
        <p:nvSpPr>
          <p:cNvPr id="9" name="Inhaltsplatzhalter 2"/>
          <p:cNvSpPr>
            <a:spLocks noGrp="1"/>
          </p:cNvSpPr>
          <p:nvPr>
            <p:ph idx="1"/>
            <p:custDataLst>
              <p:tags r:id="rId4"/>
            </p:custDataLst>
          </p:nvPr>
        </p:nvSpPr>
        <p:spPr>
          <a:xfrm>
            <a:off x="429743" y="1730231"/>
            <a:ext cx="8354254" cy="3138929"/>
          </a:xfrm>
        </p:spPr>
        <p:txBody>
          <a:bodyPr/>
          <a:lstStyle/>
          <a:p>
            <a:pPr marL="342900" lvl="0" indent="-342900" hangingPunct="0">
              <a:buClrTx/>
              <a:buFont typeface="Wingdings" panose="05000000000000000000" pitchFamily="2" charset="2"/>
              <a:buChar char="§"/>
            </a:pPr>
            <a:r>
              <a:rPr lang="de-CH" sz="2000" dirty="0">
                <a:solidFill>
                  <a:schemeClr val="bg1">
                    <a:lumMod val="10000"/>
                  </a:schemeClr>
                </a:solidFill>
              </a:rPr>
              <a:t>Informationspflicht gegenüber Eltern (Art. 30)</a:t>
            </a:r>
          </a:p>
          <a:p>
            <a:pPr marL="342900" lvl="0" indent="-342900" hangingPunct="0">
              <a:buClrTx/>
              <a:buFont typeface="Wingdings" panose="05000000000000000000" pitchFamily="2" charset="2"/>
              <a:buChar char="§"/>
            </a:pPr>
            <a:r>
              <a:rPr lang="de-CH" sz="2000" dirty="0">
                <a:solidFill>
                  <a:schemeClr val="bg1">
                    <a:lumMod val="10000"/>
                  </a:schemeClr>
                </a:solidFill>
              </a:rPr>
              <a:t>Anordnung folgender Disziplinarmassnahmen (Art. 35):</a:t>
            </a:r>
          </a:p>
          <a:p>
            <a:pPr marL="0" lvl="1" indent="0" hangingPunct="0">
              <a:buNone/>
            </a:pPr>
            <a:r>
              <a:rPr lang="de-CH" dirty="0">
                <a:solidFill>
                  <a:schemeClr val="bg1">
                    <a:lumMod val="10000"/>
                  </a:schemeClr>
                </a:solidFill>
              </a:rPr>
              <a:t>      - Verweis</a:t>
            </a:r>
          </a:p>
          <a:p>
            <a:pPr marL="0" lvl="1" indent="0" hangingPunct="0">
              <a:buNone/>
            </a:pPr>
            <a:r>
              <a:rPr lang="de-CH" dirty="0">
                <a:solidFill>
                  <a:schemeClr val="bg1">
                    <a:lumMod val="10000"/>
                  </a:schemeClr>
                </a:solidFill>
              </a:rPr>
              <a:t>      - Zeitweiser Schulausschluss von der Schule und endgültiger Ausschluss aus</a:t>
            </a:r>
            <a:br>
              <a:rPr lang="de-CH" dirty="0">
                <a:solidFill>
                  <a:schemeClr val="bg1">
                    <a:lumMod val="10000"/>
                  </a:schemeClr>
                </a:solidFill>
              </a:rPr>
            </a:br>
            <a:r>
              <a:rPr lang="de-CH" dirty="0">
                <a:solidFill>
                  <a:schemeClr val="bg1">
                    <a:lumMod val="10000"/>
                  </a:schemeClr>
                </a:solidFill>
              </a:rPr>
              <a:t>        der Schule</a:t>
            </a:r>
          </a:p>
          <a:p>
            <a:pPr lvl="1" hangingPunct="0">
              <a:buClrTx/>
              <a:buFont typeface="Wingdings" panose="05000000000000000000" pitchFamily="2" charset="2"/>
              <a:buChar char="§"/>
            </a:pPr>
            <a:r>
              <a:rPr lang="de-CH" sz="2000" dirty="0">
                <a:solidFill>
                  <a:schemeClr val="bg1">
                    <a:lumMod val="10000"/>
                  </a:schemeClr>
                </a:solidFill>
              </a:rPr>
              <a:t>Mindestens einen Schulbesuch oder Austausch mit Lehrpersonen pro Jahr durchführen (Art. 43)</a:t>
            </a:r>
          </a:p>
          <a:p>
            <a:pPr lvl="1" hangingPunct="0">
              <a:buClrTx/>
              <a:buFont typeface="Wingdings" panose="05000000000000000000" pitchFamily="2" charset="2"/>
              <a:buChar char="§"/>
            </a:pPr>
            <a:r>
              <a:rPr lang="de-CH" sz="2000" dirty="0">
                <a:solidFill>
                  <a:schemeClr val="bg1">
                    <a:lumMod val="10000"/>
                  </a:schemeClr>
                </a:solidFill>
              </a:rPr>
              <a:t>Bestimmung der Zusammensetzung, der Zuständigkeiten und der Aufgaben der Schulleitung (Art. 44)</a:t>
            </a:r>
          </a:p>
          <a:p>
            <a:pPr lvl="0" hangingPunct="0"/>
            <a:endParaRPr lang="de-CH" sz="2000" dirty="0"/>
          </a:p>
        </p:txBody>
      </p:sp>
    </p:spTree>
    <p:extLst>
      <p:ext uri="{BB962C8B-B14F-4D97-AF65-F5344CB8AC3E}">
        <p14:creationId xmlns:p14="http://schemas.microsoft.com/office/powerpoint/2010/main" val="1992586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A4FA9-8AC5-94ED-0C49-06EBB221C60A}"/>
              </a:ext>
            </a:extLst>
          </p:cNvPr>
          <p:cNvSpPr>
            <a:spLocks noGrp="1"/>
          </p:cNvSpPr>
          <p:nvPr>
            <p:ph type="title"/>
          </p:nvPr>
        </p:nvSpPr>
        <p:spPr/>
        <p:txBody>
          <a:bodyPr/>
          <a:lstStyle/>
          <a:p>
            <a:r>
              <a:rPr lang="de-CH" b="1" dirty="0"/>
              <a:t>Besondere Förderung</a:t>
            </a:r>
            <a:endParaRPr lang="de-CH" dirty="0"/>
          </a:p>
        </p:txBody>
      </p:sp>
      <p:sp>
        <p:nvSpPr>
          <p:cNvPr id="3" name="Inhaltsplatzhalter 2">
            <a:extLst>
              <a:ext uri="{FF2B5EF4-FFF2-40B4-BE49-F238E27FC236}">
                <a16:creationId xmlns:a16="http://schemas.microsoft.com/office/drawing/2014/main" id="{A69BAB0A-6D2A-22DD-24A6-D8542622F7C0}"/>
              </a:ext>
            </a:extLst>
          </p:cNvPr>
          <p:cNvSpPr>
            <a:spLocks noGrp="1"/>
          </p:cNvSpPr>
          <p:nvPr>
            <p:ph idx="1"/>
          </p:nvPr>
        </p:nvSpPr>
        <p:spPr/>
        <p:txBody>
          <a:bodyPr/>
          <a:lstStyle/>
          <a:p>
            <a:endParaRPr lang="de-CH" sz="1200" dirty="0"/>
          </a:p>
          <a:p>
            <a:r>
              <a:rPr lang="de-CH" sz="1800" dirty="0"/>
              <a:t>Zu den Förderungsmassnahmen zählen namentlich:</a:t>
            </a:r>
          </a:p>
          <a:p>
            <a:pPr marL="288000" lvl="2" indent="0">
              <a:buNone/>
            </a:pPr>
            <a:r>
              <a:rPr lang="de-CH" sz="1800" dirty="0"/>
              <a:t>a) Prävention;</a:t>
            </a:r>
          </a:p>
          <a:p>
            <a:pPr marL="288000" lvl="2" indent="0">
              <a:buNone/>
            </a:pPr>
            <a:r>
              <a:rPr lang="de-CH" sz="1800" dirty="0"/>
              <a:t>b) Förderunterricht;</a:t>
            </a:r>
          </a:p>
          <a:p>
            <a:pPr marL="288000" lvl="2" indent="0">
              <a:buNone/>
            </a:pPr>
            <a:r>
              <a:rPr lang="de-CH" sz="1800" dirty="0"/>
              <a:t>c) Heilpädagogischer Förderunterricht;</a:t>
            </a:r>
          </a:p>
          <a:p>
            <a:pPr marL="288000" lvl="2" indent="0">
              <a:buNone/>
            </a:pPr>
            <a:r>
              <a:rPr lang="de-CH" sz="1800" dirty="0"/>
              <a:t>d) Deutsch als Zweitsprache;</a:t>
            </a:r>
          </a:p>
          <a:p>
            <a:pPr marL="288000" lvl="2" indent="0">
              <a:buNone/>
            </a:pPr>
            <a:r>
              <a:rPr lang="de-CH" sz="1800" dirty="0"/>
              <a:t>e) Begabtenförderung;</a:t>
            </a:r>
          </a:p>
          <a:p>
            <a:pPr marL="288000" lvl="2" indent="0">
              <a:buNone/>
            </a:pPr>
            <a:r>
              <a:rPr lang="de-CH" sz="1800" dirty="0"/>
              <a:t>f) Klassen mit besonderen Organisationsformen.</a:t>
            </a:r>
          </a:p>
          <a:p>
            <a:pPr lvl="1"/>
            <a:endParaRPr lang="de-CH" sz="1200" dirty="0"/>
          </a:p>
          <a:p>
            <a:r>
              <a:rPr lang="de-CH" sz="1800" dirty="0"/>
              <a:t>Der Erziehungsrat regelt Umfang (0.23 Lektionen pro Schülerinnen und Schüler) und Organisation der Förderungsmassnahmen in Richtlinien. Er legt fest, für welche Massnahmen ein Gutachten des Schulpsychologischen Diensts vorliegen muss.</a:t>
            </a:r>
          </a:p>
          <a:p>
            <a:endParaRPr lang="de-CH" sz="1200" dirty="0"/>
          </a:p>
          <a:p>
            <a:r>
              <a:rPr lang="de-CH" sz="1800" dirty="0"/>
              <a:t>Die Schulen setzen die Förderungsmassnahmen nach einem von der zuständigen Direktion genehmigten lokalen Konzept um.</a:t>
            </a:r>
          </a:p>
          <a:p>
            <a:endParaRPr lang="de-CH" dirty="0"/>
          </a:p>
        </p:txBody>
      </p:sp>
      <p:sp>
        <p:nvSpPr>
          <p:cNvPr id="4" name="Foliennummernplatzhalter 3">
            <a:extLst>
              <a:ext uri="{FF2B5EF4-FFF2-40B4-BE49-F238E27FC236}">
                <a16:creationId xmlns:a16="http://schemas.microsoft.com/office/drawing/2014/main" id="{3BA3F826-5456-33E6-3B2A-C3EC5D07C2D7}"/>
              </a:ext>
            </a:extLst>
          </p:cNvPr>
          <p:cNvSpPr>
            <a:spLocks noGrp="1"/>
          </p:cNvSpPr>
          <p:nvPr>
            <p:ph type="sldNum" sz="quarter" idx="12"/>
          </p:nvPr>
        </p:nvSpPr>
        <p:spPr/>
        <p:txBody>
          <a:bodyPr/>
          <a:lstStyle/>
          <a:p>
            <a:fld id="{565A3E7D-0018-4715-8B3D-68E2BF3AD988}" type="slidenum">
              <a:rPr lang="de-CH" smtClean="0"/>
              <a:t>3</a:t>
            </a:fld>
            <a:endParaRPr lang="de-CH" dirty="0"/>
          </a:p>
        </p:txBody>
      </p:sp>
      <p:sp>
        <p:nvSpPr>
          <p:cNvPr id="5" name="Textplatzhalter 4">
            <a:extLst>
              <a:ext uri="{FF2B5EF4-FFF2-40B4-BE49-F238E27FC236}">
                <a16:creationId xmlns:a16="http://schemas.microsoft.com/office/drawing/2014/main" id="{77826A1C-6C92-C95A-381D-64C3CF823AE1}"/>
              </a:ext>
            </a:extLst>
          </p:cNvPr>
          <p:cNvSpPr>
            <a:spLocks noGrp="1"/>
          </p:cNvSpPr>
          <p:nvPr>
            <p:ph type="body" sz="quarter" idx="13"/>
          </p:nvPr>
        </p:nvSpPr>
        <p:spPr/>
        <p:txBody>
          <a:bodyPr/>
          <a:lstStyle/>
          <a:p>
            <a:r>
              <a:rPr lang="de-CH" dirty="0"/>
              <a:t>Förderungsmassnahmen (Integrative Förderung, IF)</a:t>
            </a:r>
          </a:p>
        </p:txBody>
      </p:sp>
      <p:sp>
        <p:nvSpPr>
          <p:cNvPr id="6" name="Textplatzhalter 5">
            <a:extLst>
              <a:ext uri="{FF2B5EF4-FFF2-40B4-BE49-F238E27FC236}">
                <a16:creationId xmlns:a16="http://schemas.microsoft.com/office/drawing/2014/main" id="{39D99F8C-68A2-5441-0B0B-95443196E6A8}"/>
              </a:ext>
            </a:extLst>
          </p:cNvPr>
          <p:cNvSpPr>
            <a:spLocks noGrp="1"/>
          </p:cNvSpPr>
          <p:nvPr>
            <p:ph type="body" sz="quarter" idx="14"/>
          </p:nvPr>
        </p:nvSpPr>
        <p:spPr/>
        <p:txBody>
          <a:bodyPr/>
          <a:lstStyle/>
          <a:p>
            <a:endParaRPr lang="de-CH"/>
          </a:p>
        </p:txBody>
      </p:sp>
    </p:spTree>
    <p:extLst>
      <p:ext uri="{BB962C8B-B14F-4D97-AF65-F5344CB8AC3E}">
        <p14:creationId xmlns:p14="http://schemas.microsoft.com/office/powerpoint/2010/main" val="1570323845"/>
      </p:ext>
    </p:extLst>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9144000" cy="749230"/>
          </a:xfrm>
        </p:spPr>
        <p:txBody>
          <a:bodyPr/>
          <a:lstStyle/>
          <a:p>
            <a:r>
              <a:rPr lang="de-CH" dirty="0"/>
              <a:t>Inhalt</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30</a:t>
            </a:fld>
            <a:endParaRPr lang="de-CH" dirty="0"/>
          </a:p>
        </p:txBody>
      </p:sp>
      <p:graphicFrame>
        <p:nvGraphicFramePr>
          <p:cNvPr id="3" name="Diagramm 2"/>
          <p:cNvGraphicFramePr/>
          <p:nvPr/>
        </p:nvGraphicFramePr>
        <p:xfrm>
          <a:off x="1516814" y="16288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Textfeld 5"/>
          <p:cNvSpPr txBox="1"/>
          <p:nvPr>
            <p:custDataLst>
              <p:tags r:id="rId3"/>
            </p:custDataLst>
          </p:nvPr>
        </p:nvSpPr>
        <p:spPr>
          <a:xfrm>
            <a:off x="1508530" y="1073254"/>
            <a:ext cx="6089630" cy="646331"/>
          </a:xfrm>
          <a:prstGeom prst="rect">
            <a:avLst/>
          </a:prstGeom>
          <a:solidFill>
            <a:schemeClr val="accent4">
              <a:lumMod val="40000"/>
              <a:lumOff val="60000"/>
            </a:schemeClr>
          </a:solidFill>
        </p:spPr>
        <p:txBody>
          <a:bodyPr wrap="square" rtlCol="0">
            <a:spAutoFit/>
          </a:bodyPr>
          <a:lstStyle/>
          <a:p>
            <a:r>
              <a:rPr lang="de-CH" sz="3600" b="1" dirty="0"/>
              <a:t>  Verankerung in Gesetzgebung</a:t>
            </a:r>
          </a:p>
        </p:txBody>
      </p:sp>
    </p:spTree>
    <p:extLst>
      <p:ext uri="{BB962C8B-B14F-4D97-AF65-F5344CB8AC3E}">
        <p14:creationId xmlns:p14="http://schemas.microsoft.com/office/powerpoint/2010/main" val="2027990363"/>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Schulleitung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31</a:t>
            </a:fld>
            <a:endParaRPr lang="de-CH" dirty="0"/>
          </a:p>
        </p:txBody>
      </p:sp>
      <p:sp>
        <p:nvSpPr>
          <p:cNvPr id="5" name="Textplatzhalter 4"/>
          <p:cNvSpPr>
            <a:spLocks noGrp="1"/>
          </p:cNvSpPr>
          <p:nvPr>
            <p:ph type="body" sz="quarter" idx="14"/>
          </p:nvPr>
        </p:nvSpPr>
        <p:spPr/>
        <p:txBody>
          <a:bodyPr/>
          <a:lstStyle/>
          <a:p>
            <a:endParaRPr lang="de-CH" dirty="0"/>
          </a:p>
        </p:txBody>
      </p:sp>
      <p:sp>
        <p:nvSpPr>
          <p:cNvPr id="7" name="Textfeld 6"/>
          <p:cNvSpPr txBox="1"/>
          <p:nvPr>
            <p:custDataLst>
              <p:tags r:id="rId3"/>
            </p:custDataLst>
          </p:nvPr>
        </p:nvSpPr>
        <p:spPr>
          <a:xfrm>
            <a:off x="329018" y="947232"/>
            <a:ext cx="2956520" cy="646331"/>
          </a:xfrm>
          <a:prstGeom prst="rect">
            <a:avLst/>
          </a:prstGeom>
          <a:solidFill>
            <a:schemeClr val="tx1">
              <a:lumMod val="10000"/>
              <a:lumOff val="90000"/>
            </a:schemeClr>
          </a:solidFill>
        </p:spPr>
        <p:txBody>
          <a:bodyPr wrap="square" rtlCol="0">
            <a:spAutoFit/>
          </a:bodyPr>
          <a:lstStyle/>
          <a:p>
            <a:r>
              <a:rPr lang="de-CH" dirty="0"/>
              <a:t>Reglement Schulleitung</a:t>
            </a:r>
            <a:br>
              <a:rPr lang="de-CH" dirty="0"/>
            </a:br>
            <a:r>
              <a:rPr lang="de-CH" dirty="0"/>
              <a:t>gestützt auf Art. 44 der </a:t>
            </a:r>
            <a:r>
              <a:rPr lang="de-CH" dirty="0" err="1"/>
              <a:t>SchV</a:t>
            </a:r>
            <a:r>
              <a:rPr lang="de-CH" dirty="0"/>
              <a:t> </a:t>
            </a:r>
          </a:p>
        </p:txBody>
      </p:sp>
      <p:sp>
        <p:nvSpPr>
          <p:cNvPr id="6" name="Rechteck 5"/>
          <p:cNvSpPr/>
          <p:nvPr>
            <p:custDataLst>
              <p:tags r:id="rId4"/>
            </p:custDataLst>
          </p:nvPr>
        </p:nvSpPr>
        <p:spPr>
          <a:xfrm>
            <a:off x="267474" y="1754342"/>
            <a:ext cx="8717160" cy="4247317"/>
          </a:xfrm>
          <a:prstGeom prst="rect">
            <a:avLst/>
          </a:prstGeom>
        </p:spPr>
        <p:txBody>
          <a:bodyPr wrap="square">
            <a:spAutoFit/>
          </a:bodyPr>
          <a:lstStyle/>
          <a:p>
            <a:r>
              <a:rPr lang="de-CH" b="1" dirty="0">
                <a:latin typeface="Arial-BoldMT"/>
              </a:rPr>
              <a:t>Artikel 3    </a:t>
            </a:r>
            <a:r>
              <a:rPr lang="de-CH" dirty="0">
                <a:latin typeface="ArialMT"/>
              </a:rPr>
              <a:t>Aufgaben</a:t>
            </a:r>
            <a:br>
              <a:rPr lang="de-CH" dirty="0">
                <a:latin typeface="ArialMT"/>
              </a:rPr>
            </a:br>
            <a:endParaRPr lang="de-CH" dirty="0">
              <a:latin typeface="ArialMT"/>
            </a:endParaRPr>
          </a:p>
          <a:p>
            <a:r>
              <a:rPr lang="de-CH" sz="1200" dirty="0">
                <a:latin typeface="ArialMT"/>
              </a:rPr>
              <a:t>1</a:t>
            </a:r>
            <a:r>
              <a:rPr lang="de-CH" dirty="0">
                <a:latin typeface="ArialMT"/>
              </a:rPr>
              <a:t> Die Schulleitung trägt die Verantwortung, dass die Schule ihren fachlichen und erzieherischen Auftrag erfüllt. Sie ist für die organisatorischen, administrativen, pädagogischen und personellen Belange der Schule verantwortlich, sofern dafür nicht ausdrücklich eine andere Behörde als zuständig erklärt wird.</a:t>
            </a:r>
          </a:p>
          <a:p>
            <a:endParaRPr lang="de-CH" dirty="0">
              <a:latin typeface="ArialMT"/>
            </a:endParaRPr>
          </a:p>
          <a:p>
            <a:r>
              <a:rPr lang="de-CH" sz="1200" dirty="0">
                <a:latin typeface="ArialMT"/>
              </a:rPr>
              <a:t>2</a:t>
            </a:r>
            <a:r>
              <a:rPr lang="de-CH" dirty="0">
                <a:latin typeface="ArialMT"/>
              </a:rPr>
              <a:t> Insbesondere hat die Schulleitung:</a:t>
            </a:r>
          </a:p>
          <a:p>
            <a:pPr marL="342900" indent="-342900">
              <a:buAutoNum type="alphaLcParenR"/>
            </a:pPr>
            <a:r>
              <a:rPr lang="de-CH" dirty="0">
                <a:latin typeface="ArialMT"/>
              </a:rPr>
              <a:t>unter Einbezug des Schulteams das Leitbild für die Schule und das Schulprogramm zu erarbeiten und für deren Umsetzung zu sorgen;</a:t>
            </a:r>
          </a:p>
          <a:p>
            <a:pPr marL="342900" indent="-342900">
              <a:buAutoNum type="alphaLcParenR"/>
            </a:pPr>
            <a:r>
              <a:rPr lang="de-CH" dirty="0">
                <a:latin typeface="ArialMT"/>
              </a:rPr>
              <a:t>für die Umsetzung von schulischen Projekten und Schulversuchen zu sorgen;</a:t>
            </a:r>
          </a:p>
          <a:p>
            <a:pPr marL="342900" indent="-342900">
              <a:buAutoNum type="alphaLcParenR"/>
            </a:pPr>
            <a:r>
              <a:rPr lang="de-CH" dirty="0">
                <a:solidFill>
                  <a:schemeClr val="bg1">
                    <a:lumMod val="10000"/>
                  </a:schemeClr>
                </a:solidFill>
                <a:latin typeface="ArialMT"/>
              </a:rPr>
              <a:t>die Qualität der Schule und ihrer Arbeit zu überprüfen und sichern;</a:t>
            </a:r>
          </a:p>
          <a:p>
            <a:r>
              <a:rPr lang="de-CH" dirty="0">
                <a:latin typeface="ArialMT"/>
              </a:rPr>
              <a:t>d) die schulinterne Weiterbildung zu planen;</a:t>
            </a:r>
          </a:p>
          <a:p>
            <a:r>
              <a:rPr lang="de-CH" dirty="0">
                <a:latin typeface="ArialMT"/>
              </a:rPr>
              <a:t>e) die Zusammenarbeit mit den an der Schule beteiligten Behörden und Personen</a:t>
            </a:r>
            <a:br>
              <a:rPr lang="de-CH" dirty="0">
                <a:latin typeface="ArialMT"/>
              </a:rPr>
            </a:br>
            <a:r>
              <a:rPr lang="de-CH" dirty="0">
                <a:latin typeface="ArialMT"/>
              </a:rPr>
              <a:t>     zu fördern.</a:t>
            </a:r>
          </a:p>
        </p:txBody>
      </p:sp>
    </p:spTree>
    <p:extLst>
      <p:ext uri="{BB962C8B-B14F-4D97-AF65-F5344CB8AC3E}">
        <p14:creationId xmlns:p14="http://schemas.microsoft.com/office/powerpoint/2010/main" val="21650170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Schulleitung – gesetzliche Grundlagen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32</a:t>
            </a:fld>
            <a:endParaRPr lang="de-CH" dirty="0"/>
          </a:p>
        </p:txBody>
      </p:sp>
      <p:sp>
        <p:nvSpPr>
          <p:cNvPr id="5" name="Textplatzhalter 4"/>
          <p:cNvSpPr>
            <a:spLocks noGrp="1"/>
          </p:cNvSpPr>
          <p:nvPr>
            <p:ph type="body" sz="quarter" idx="14"/>
          </p:nvPr>
        </p:nvSpPr>
        <p:spPr/>
        <p:txBody>
          <a:bodyPr/>
          <a:lstStyle/>
          <a:p>
            <a:endParaRPr lang="de-CH" dirty="0"/>
          </a:p>
        </p:txBody>
      </p:sp>
      <p:sp>
        <p:nvSpPr>
          <p:cNvPr id="7" name="Textfeld 6"/>
          <p:cNvSpPr txBox="1"/>
          <p:nvPr>
            <p:custDataLst>
              <p:tags r:id="rId3"/>
            </p:custDataLst>
          </p:nvPr>
        </p:nvSpPr>
        <p:spPr>
          <a:xfrm>
            <a:off x="319336" y="944541"/>
            <a:ext cx="2592288" cy="369332"/>
          </a:xfrm>
          <a:prstGeom prst="rect">
            <a:avLst/>
          </a:prstGeom>
          <a:solidFill>
            <a:schemeClr val="tx1">
              <a:lumMod val="10000"/>
              <a:lumOff val="90000"/>
            </a:schemeClr>
          </a:solidFill>
        </p:spPr>
        <p:txBody>
          <a:bodyPr wrap="square" rtlCol="0">
            <a:spAutoFit/>
          </a:bodyPr>
          <a:lstStyle/>
          <a:p>
            <a:r>
              <a:rPr lang="de-CH" dirty="0"/>
              <a:t>Reglement Schulleitung </a:t>
            </a:r>
          </a:p>
        </p:txBody>
      </p:sp>
      <p:sp>
        <p:nvSpPr>
          <p:cNvPr id="3" name="Rechteck 2"/>
          <p:cNvSpPr/>
          <p:nvPr>
            <p:custDataLst>
              <p:tags r:id="rId4"/>
            </p:custDataLst>
          </p:nvPr>
        </p:nvSpPr>
        <p:spPr>
          <a:xfrm>
            <a:off x="282760" y="1506649"/>
            <a:ext cx="8824664" cy="3416320"/>
          </a:xfrm>
          <a:prstGeom prst="rect">
            <a:avLst/>
          </a:prstGeom>
        </p:spPr>
        <p:txBody>
          <a:bodyPr wrap="square">
            <a:spAutoFit/>
          </a:bodyPr>
          <a:lstStyle/>
          <a:p>
            <a:r>
              <a:rPr lang="de-CH" dirty="0">
                <a:latin typeface="ArialMT"/>
              </a:rPr>
              <a:t>f)  das Schuljahr zu planen und zu organisieren (Zuteilung der Klassen und Pensen,</a:t>
            </a:r>
            <a:br>
              <a:rPr lang="de-CH" dirty="0">
                <a:latin typeface="ArialMT"/>
              </a:rPr>
            </a:br>
            <a:r>
              <a:rPr lang="de-CH" dirty="0">
                <a:latin typeface="ArialMT"/>
              </a:rPr>
              <a:t>    Stundenpläne, Schulanlässe und Schulagenda);</a:t>
            </a:r>
          </a:p>
          <a:p>
            <a:r>
              <a:rPr lang="de-CH" dirty="0">
                <a:latin typeface="ArialMT"/>
              </a:rPr>
              <a:t>g) Sitzungen einzuberufen und zu leiten;</a:t>
            </a:r>
          </a:p>
          <a:p>
            <a:r>
              <a:rPr lang="de-CH" dirty="0">
                <a:latin typeface="ArialMT"/>
              </a:rPr>
              <a:t>h) administrative Aufgaben zu erledigen;</a:t>
            </a:r>
          </a:p>
          <a:p>
            <a:r>
              <a:rPr lang="de-CH" dirty="0">
                <a:latin typeface="ArialMT"/>
              </a:rPr>
              <a:t>i)  zuhanden von Schulrat, Schulaufsicht und Öffentlichkeit den Jahresbericht der</a:t>
            </a:r>
            <a:br>
              <a:rPr lang="de-CH" dirty="0">
                <a:latin typeface="ArialMT"/>
              </a:rPr>
            </a:br>
            <a:r>
              <a:rPr lang="de-CH" dirty="0">
                <a:latin typeface="ArialMT"/>
              </a:rPr>
              <a:t>    der Schule zu erstellen;</a:t>
            </a:r>
          </a:p>
          <a:p>
            <a:r>
              <a:rPr lang="de-CH" dirty="0">
                <a:latin typeface="ArialMT"/>
              </a:rPr>
              <a:t>j)  </a:t>
            </a:r>
            <a:r>
              <a:rPr lang="de-CH" dirty="0">
                <a:solidFill>
                  <a:schemeClr val="bg1">
                    <a:lumMod val="10000"/>
                  </a:schemeClr>
                </a:solidFill>
                <a:latin typeface="ArialMT"/>
              </a:rPr>
              <a:t>die Verantwortung für die Personalführung und Personalbeurteilung der </a:t>
            </a:r>
            <a:r>
              <a:rPr lang="de-CH" dirty="0" err="1">
                <a:solidFill>
                  <a:schemeClr val="bg1">
                    <a:lumMod val="10000"/>
                  </a:schemeClr>
                </a:solidFill>
                <a:latin typeface="ArialMT"/>
              </a:rPr>
              <a:t>Lehrper</a:t>
            </a:r>
            <a:r>
              <a:rPr lang="de-CH" dirty="0">
                <a:solidFill>
                  <a:schemeClr val="bg1">
                    <a:lumMod val="10000"/>
                  </a:schemeClr>
                </a:solidFill>
                <a:latin typeface="ArialMT"/>
              </a:rPr>
              <a:t>-</a:t>
            </a:r>
            <a:br>
              <a:rPr lang="de-CH" dirty="0">
                <a:solidFill>
                  <a:schemeClr val="bg1">
                    <a:lumMod val="10000"/>
                  </a:schemeClr>
                </a:solidFill>
                <a:latin typeface="ArialMT"/>
              </a:rPr>
            </a:br>
            <a:r>
              <a:rPr lang="de-CH" dirty="0">
                <a:solidFill>
                  <a:schemeClr val="bg1">
                    <a:lumMod val="10000"/>
                  </a:schemeClr>
                </a:solidFill>
                <a:latin typeface="ArialMT"/>
              </a:rPr>
              <a:t>    </a:t>
            </a:r>
            <a:r>
              <a:rPr lang="de-CH" dirty="0" err="1">
                <a:solidFill>
                  <a:schemeClr val="bg1">
                    <a:lumMod val="10000"/>
                  </a:schemeClr>
                </a:solidFill>
                <a:latin typeface="ArialMT"/>
              </a:rPr>
              <a:t>sonen</a:t>
            </a:r>
            <a:r>
              <a:rPr lang="de-CH" dirty="0">
                <a:solidFill>
                  <a:schemeClr val="bg1">
                    <a:lumMod val="10000"/>
                  </a:schemeClr>
                </a:solidFill>
                <a:latin typeface="ArialMT"/>
              </a:rPr>
              <a:t> zu tragen;</a:t>
            </a:r>
          </a:p>
          <a:p>
            <a:r>
              <a:rPr lang="de-CH" dirty="0">
                <a:solidFill>
                  <a:schemeClr val="bg1">
                    <a:lumMod val="10000"/>
                  </a:schemeClr>
                </a:solidFill>
                <a:latin typeface="ArialMT"/>
              </a:rPr>
              <a:t>k) die individuelle Weiterbildung der Lehrpersonen zu bewilligen.</a:t>
            </a:r>
          </a:p>
          <a:p>
            <a:endParaRPr lang="de-CH" dirty="0">
              <a:latin typeface="ArialMT"/>
            </a:endParaRPr>
          </a:p>
          <a:p>
            <a:r>
              <a:rPr lang="de-CH" sz="1200" dirty="0">
                <a:latin typeface="ArialMT"/>
              </a:rPr>
              <a:t>3</a:t>
            </a:r>
            <a:r>
              <a:rPr lang="de-CH" dirty="0">
                <a:latin typeface="ArialMT"/>
              </a:rPr>
              <a:t> Über die Zuteilung der Aufgaben im Einzelnen entscheidet der Schulrat  </a:t>
            </a:r>
          </a:p>
          <a:p>
            <a:r>
              <a:rPr lang="de-CH" dirty="0">
                <a:latin typeface="ArialMT"/>
              </a:rPr>
              <a:t>  (Stellenbeschreibung und Funktionsdiagramm).</a:t>
            </a:r>
            <a:endParaRPr lang="de-CH" dirty="0"/>
          </a:p>
        </p:txBody>
      </p:sp>
    </p:spTree>
    <p:extLst>
      <p:ext uri="{BB962C8B-B14F-4D97-AF65-F5344CB8AC3E}">
        <p14:creationId xmlns:p14="http://schemas.microsoft.com/office/powerpoint/2010/main" val="41078657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Rechte und Pflichten von Schülern und Eltern</a:t>
            </a:r>
          </a:p>
        </p:txBody>
      </p:sp>
      <p:sp>
        <p:nvSpPr>
          <p:cNvPr id="4" name="Datumsplatzhalter 3"/>
          <p:cNvSpPr>
            <a:spLocks noGrp="1"/>
          </p:cNvSpPr>
          <p:nvPr>
            <p:ph type="dt" sz="half" idx="4294967295"/>
            <p:custDataLst>
              <p:tags r:id="rId2"/>
            </p:custDataLst>
          </p:nvPr>
        </p:nvSpPr>
        <p:spPr/>
        <p:txBody>
          <a:bodyPr/>
          <a:lstStyle/>
          <a:p>
            <a:r>
              <a:rPr lang="de-CH" dirty="0"/>
              <a:t>17. März 2016</a:t>
            </a:r>
          </a:p>
        </p:txBody>
      </p:sp>
      <p:sp>
        <p:nvSpPr>
          <p:cNvPr id="5" name="Fußzeilenplatzhalter 4"/>
          <p:cNvSpPr>
            <a:spLocks noGrp="1"/>
          </p:cNvSpPr>
          <p:nvPr>
            <p:ph type="ftr" sz="quarter" idx="4294967295"/>
            <p:custDataLst>
              <p:tags r:id="rId3"/>
            </p:custDataLst>
          </p:nvPr>
        </p:nvSpPr>
        <p:spPr/>
        <p:txBody>
          <a:bodyPr/>
          <a:lstStyle/>
          <a:p>
            <a:pPr>
              <a:lnSpc>
                <a:spcPct val="90000"/>
              </a:lnSpc>
            </a:pPr>
            <a:r>
              <a:rPr lang="de-CH" dirty="0"/>
              <a:t>Kurs für neue Mitglieder Schulrat</a:t>
            </a:r>
          </a:p>
        </p:txBody>
      </p:sp>
      <p:sp>
        <p:nvSpPr>
          <p:cNvPr id="6" name="Foliennummernplatzhalter 5"/>
          <p:cNvSpPr>
            <a:spLocks noGrp="1"/>
          </p:cNvSpPr>
          <p:nvPr>
            <p:ph type="sldNum" sz="quarter" idx="12"/>
            <p:custDataLst>
              <p:tags r:id="rId4"/>
            </p:custDataLst>
          </p:nvPr>
        </p:nvSpPr>
        <p:spPr/>
        <p:txBody>
          <a:bodyPr/>
          <a:lstStyle/>
          <a:p>
            <a:fld id="{565A3E7D-0018-4715-8B3D-68E2BF3AD988}" type="slidenum">
              <a:rPr lang="de-CH" smtClean="0"/>
              <a:t>33</a:t>
            </a:fld>
            <a:endParaRPr lang="de-CH" dirty="0"/>
          </a:p>
        </p:txBody>
      </p:sp>
      <p:sp>
        <p:nvSpPr>
          <p:cNvPr id="7" name="Textplatzhalter 6"/>
          <p:cNvSpPr>
            <a:spLocks noGrp="1"/>
          </p:cNvSpPr>
          <p:nvPr>
            <p:ph type="body" sz="quarter" idx="14"/>
          </p:nvPr>
        </p:nvSpPr>
        <p:spPr/>
        <p:txBody>
          <a:bodyPr/>
          <a:lstStyle/>
          <a:p>
            <a:endParaRPr lang="de-CH" dirty="0"/>
          </a:p>
        </p:txBody>
      </p:sp>
      <p:sp>
        <p:nvSpPr>
          <p:cNvPr id="9" name="Rechteck 8"/>
          <p:cNvSpPr/>
          <p:nvPr>
            <p:custDataLst>
              <p:tags r:id="rId5"/>
            </p:custDataLst>
          </p:nvPr>
        </p:nvSpPr>
        <p:spPr>
          <a:xfrm>
            <a:off x="276869" y="947892"/>
            <a:ext cx="8423997" cy="3139321"/>
          </a:xfrm>
          <a:prstGeom prst="rect">
            <a:avLst/>
          </a:prstGeom>
        </p:spPr>
        <p:txBody>
          <a:bodyPr wrap="square">
            <a:spAutoFit/>
          </a:bodyPr>
          <a:lstStyle/>
          <a:p>
            <a:r>
              <a:rPr lang="de-CH" b="1" dirty="0">
                <a:solidFill>
                  <a:srgbClr val="FF0000"/>
                </a:solidFill>
              </a:rPr>
              <a:t>Rechte der Schülerinnen und Schüler </a:t>
            </a:r>
            <a:r>
              <a:rPr lang="de-CH" dirty="0"/>
              <a:t>(Art. 32 </a:t>
            </a:r>
            <a:r>
              <a:rPr lang="de-CH" dirty="0" err="1"/>
              <a:t>SchV</a:t>
            </a:r>
            <a:r>
              <a:rPr lang="de-CH" dirty="0"/>
              <a:t>)</a:t>
            </a:r>
          </a:p>
          <a:p>
            <a:r>
              <a:rPr lang="de-CH" dirty="0"/>
              <a:t> </a:t>
            </a:r>
          </a:p>
          <a:p>
            <a:r>
              <a:rPr lang="de-CH" dirty="0"/>
              <a:t>Die Schülerinnen und Schüler haben das Recht,</a:t>
            </a:r>
          </a:p>
          <a:p>
            <a:r>
              <a:rPr lang="de-CH" dirty="0"/>
              <a:t>a)  eine Ausbildung und Erziehung zu erhalten, die ihren Fähigkeiten entspricht;</a:t>
            </a:r>
          </a:p>
          <a:p>
            <a:r>
              <a:rPr lang="de-CH" dirty="0"/>
              <a:t>b)  die Schuldienste zu beanspruchen;</a:t>
            </a:r>
          </a:p>
          <a:p>
            <a:r>
              <a:rPr lang="de-CH" dirty="0"/>
              <a:t>c)  gerecht beurteilt und behandelt zu werden;</a:t>
            </a:r>
          </a:p>
          <a:p>
            <a:r>
              <a:rPr lang="de-CH" dirty="0"/>
              <a:t>d)  ihre Persönlichkeit frei und menschenwürdig entfalten zu können;</a:t>
            </a:r>
          </a:p>
          <a:p>
            <a:r>
              <a:rPr lang="de-CH" dirty="0"/>
              <a:t>e)  dass ihre Privatsphäre gewahrt bleibt;</a:t>
            </a:r>
          </a:p>
          <a:p>
            <a:r>
              <a:rPr lang="de-CH" dirty="0"/>
              <a:t>f)   im Rahmen der Promotionsordnung und des Übertrittverfahrens den Schultyp </a:t>
            </a:r>
            <a:br>
              <a:rPr lang="de-CH" dirty="0"/>
            </a:br>
            <a:r>
              <a:rPr lang="de-CH" dirty="0"/>
              <a:t>      frei zu wählen;</a:t>
            </a:r>
          </a:p>
          <a:p>
            <a:r>
              <a:rPr lang="de-CH" dirty="0"/>
              <a:t>g)  im Schulalltag angemessen mitreden zu können.</a:t>
            </a:r>
            <a:endParaRPr lang="de-CH" dirty="0">
              <a:effectLst/>
            </a:endParaRPr>
          </a:p>
        </p:txBody>
      </p:sp>
    </p:spTree>
    <p:extLst>
      <p:ext uri="{BB962C8B-B14F-4D97-AF65-F5344CB8AC3E}">
        <p14:creationId xmlns:p14="http://schemas.microsoft.com/office/powerpoint/2010/main" val="3432586462"/>
      </p:ext>
    </p:extLst>
  </p:cSld>
  <p:clrMapOvr>
    <a:masterClrMapping/>
  </p:clrMapOvr>
  <p:transition spd="med">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Rechte und Pflichten von Schülern und Eltern</a:t>
            </a:r>
          </a:p>
        </p:txBody>
      </p:sp>
      <p:sp>
        <p:nvSpPr>
          <p:cNvPr id="4" name="Datumsplatzhalter 3"/>
          <p:cNvSpPr>
            <a:spLocks noGrp="1"/>
          </p:cNvSpPr>
          <p:nvPr>
            <p:ph type="dt" sz="half" idx="4294967295"/>
            <p:custDataLst>
              <p:tags r:id="rId2"/>
            </p:custDataLst>
          </p:nvPr>
        </p:nvSpPr>
        <p:spPr/>
        <p:txBody>
          <a:bodyPr/>
          <a:lstStyle/>
          <a:p>
            <a:r>
              <a:rPr lang="de-CH" dirty="0"/>
              <a:t>17. März 2016</a:t>
            </a:r>
          </a:p>
        </p:txBody>
      </p:sp>
      <p:sp>
        <p:nvSpPr>
          <p:cNvPr id="5" name="Fußzeilenplatzhalter 4"/>
          <p:cNvSpPr>
            <a:spLocks noGrp="1"/>
          </p:cNvSpPr>
          <p:nvPr>
            <p:ph type="ftr" sz="quarter" idx="4294967295"/>
            <p:custDataLst>
              <p:tags r:id="rId3"/>
            </p:custDataLst>
          </p:nvPr>
        </p:nvSpPr>
        <p:spPr/>
        <p:txBody>
          <a:bodyPr/>
          <a:lstStyle/>
          <a:p>
            <a:pPr>
              <a:lnSpc>
                <a:spcPct val="90000"/>
              </a:lnSpc>
            </a:pPr>
            <a:r>
              <a:rPr lang="de-CH" dirty="0"/>
              <a:t>Kurs für neue Mitglieder Schulrat</a:t>
            </a:r>
          </a:p>
        </p:txBody>
      </p:sp>
      <p:sp>
        <p:nvSpPr>
          <p:cNvPr id="6" name="Foliennummernplatzhalter 5"/>
          <p:cNvSpPr>
            <a:spLocks noGrp="1"/>
          </p:cNvSpPr>
          <p:nvPr>
            <p:ph type="sldNum" sz="quarter" idx="12"/>
            <p:custDataLst>
              <p:tags r:id="rId4"/>
            </p:custDataLst>
          </p:nvPr>
        </p:nvSpPr>
        <p:spPr/>
        <p:txBody>
          <a:bodyPr/>
          <a:lstStyle/>
          <a:p>
            <a:fld id="{565A3E7D-0018-4715-8B3D-68E2BF3AD988}" type="slidenum">
              <a:rPr lang="de-CH" smtClean="0"/>
              <a:t>34</a:t>
            </a:fld>
            <a:endParaRPr lang="de-CH" dirty="0"/>
          </a:p>
        </p:txBody>
      </p:sp>
      <p:sp>
        <p:nvSpPr>
          <p:cNvPr id="7" name="Textplatzhalter 6"/>
          <p:cNvSpPr>
            <a:spLocks noGrp="1"/>
          </p:cNvSpPr>
          <p:nvPr>
            <p:ph type="body" sz="quarter" idx="14"/>
          </p:nvPr>
        </p:nvSpPr>
        <p:spPr/>
        <p:txBody>
          <a:bodyPr/>
          <a:lstStyle/>
          <a:p>
            <a:endParaRPr lang="de-CH" dirty="0"/>
          </a:p>
        </p:txBody>
      </p:sp>
      <p:sp>
        <p:nvSpPr>
          <p:cNvPr id="9" name="Rechteck 8"/>
          <p:cNvSpPr/>
          <p:nvPr>
            <p:custDataLst>
              <p:tags r:id="rId5"/>
            </p:custDataLst>
          </p:nvPr>
        </p:nvSpPr>
        <p:spPr>
          <a:xfrm>
            <a:off x="268556" y="952980"/>
            <a:ext cx="8423997" cy="2862322"/>
          </a:xfrm>
          <a:prstGeom prst="rect">
            <a:avLst/>
          </a:prstGeom>
        </p:spPr>
        <p:txBody>
          <a:bodyPr wrap="square">
            <a:spAutoFit/>
          </a:bodyPr>
          <a:lstStyle/>
          <a:p>
            <a:r>
              <a:rPr lang="de-CH" b="1" dirty="0">
                <a:solidFill>
                  <a:srgbClr val="FF0000"/>
                </a:solidFill>
              </a:rPr>
              <a:t>Pflichten der Schülerinnen und Schüler </a:t>
            </a:r>
            <a:r>
              <a:rPr lang="de-CH" dirty="0"/>
              <a:t>(Art. 33 </a:t>
            </a:r>
            <a:r>
              <a:rPr lang="de-CH" dirty="0" err="1"/>
              <a:t>SchV</a:t>
            </a:r>
            <a:r>
              <a:rPr lang="de-CH" dirty="0"/>
              <a:t>) </a:t>
            </a:r>
          </a:p>
          <a:p>
            <a:endParaRPr lang="de-CH" dirty="0"/>
          </a:p>
          <a:p>
            <a:r>
              <a:rPr lang="de-CH" dirty="0"/>
              <a:t>Die Schülerinnen und Schüler sind verpflichtet,</a:t>
            </a:r>
          </a:p>
          <a:p>
            <a:r>
              <a:rPr lang="de-CH" dirty="0"/>
              <a:t>a)  die obligatorischen Fächer und die selbstgewählten Freifächer sowie die </a:t>
            </a:r>
            <a:r>
              <a:rPr lang="de-CH" dirty="0" err="1"/>
              <a:t>obligato</a:t>
            </a:r>
            <a:r>
              <a:rPr lang="de-CH" dirty="0"/>
              <a:t>-</a:t>
            </a:r>
            <a:br>
              <a:rPr lang="de-CH" dirty="0"/>
            </a:br>
            <a:r>
              <a:rPr lang="de-CH" dirty="0"/>
              <a:t>     </a:t>
            </a:r>
            <a:r>
              <a:rPr lang="de-CH" dirty="0" err="1"/>
              <a:t>rischen</a:t>
            </a:r>
            <a:r>
              <a:rPr lang="de-CH" dirty="0"/>
              <a:t> Schulanlässe zu besuchen;</a:t>
            </a:r>
          </a:p>
          <a:p>
            <a:r>
              <a:rPr lang="de-CH" dirty="0"/>
              <a:t>b)  aktiv mitzuarbeiten und den Weisungen der Lehrpersonen sowie den schulhaus-</a:t>
            </a:r>
            <a:br>
              <a:rPr lang="de-CH" dirty="0"/>
            </a:br>
            <a:r>
              <a:rPr lang="de-CH" dirty="0"/>
              <a:t>     internen Vorschriften nachzukommen;</a:t>
            </a:r>
          </a:p>
          <a:p>
            <a:r>
              <a:rPr lang="de-CH" dirty="0"/>
              <a:t>c)  den Mitschülerinnen und Mitschülern sowie den Lehrpersonen und weiteren im</a:t>
            </a:r>
            <a:br>
              <a:rPr lang="de-CH" dirty="0"/>
            </a:br>
            <a:r>
              <a:rPr lang="de-CH" dirty="0"/>
              <a:t>     Schulbetrieb tätigen Personen mit Achtung und Wertschätzung zu begegnen;</a:t>
            </a:r>
          </a:p>
          <a:p>
            <a:r>
              <a:rPr lang="de-CH" dirty="0"/>
              <a:t>d)  mit fremdem Eigentum sorgfältig umzugehen.</a:t>
            </a:r>
            <a:endParaRPr lang="de-CH" dirty="0">
              <a:effectLst/>
            </a:endParaRPr>
          </a:p>
        </p:txBody>
      </p:sp>
    </p:spTree>
    <p:extLst>
      <p:ext uri="{BB962C8B-B14F-4D97-AF65-F5344CB8AC3E}">
        <p14:creationId xmlns:p14="http://schemas.microsoft.com/office/powerpoint/2010/main" val="2468623312"/>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Rechte und Pflichten von Schülern und Eltern</a:t>
            </a:r>
          </a:p>
        </p:txBody>
      </p:sp>
      <p:sp>
        <p:nvSpPr>
          <p:cNvPr id="3" name="Inhaltsplatzhalter 2"/>
          <p:cNvSpPr>
            <a:spLocks noGrp="1"/>
          </p:cNvSpPr>
          <p:nvPr>
            <p:ph idx="1"/>
            <p:custDataLst>
              <p:tags r:id="rId2"/>
            </p:custDataLst>
          </p:nvPr>
        </p:nvSpPr>
        <p:spPr>
          <a:xfrm>
            <a:off x="383842" y="918519"/>
            <a:ext cx="8424000" cy="4835170"/>
          </a:xfrm>
        </p:spPr>
        <p:txBody>
          <a:bodyPr>
            <a:spAutoFit/>
          </a:bodyPr>
          <a:lstStyle/>
          <a:p>
            <a:pPr>
              <a:buNone/>
            </a:pPr>
            <a:r>
              <a:rPr lang="de-CH" sz="1800" b="1" dirty="0">
                <a:solidFill>
                  <a:srgbClr val="FF0000"/>
                </a:solidFill>
              </a:rPr>
              <a:t>Rechte der Eltern </a:t>
            </a:r>
            <a:r>
              <a:rPr lang="de-CH" sz="1800" dirty="0"/>
              <a:t>(Art. 30 </a:t>
            </a:r>
            <a:r>
              <a:rPr lang="de-CH" sz="1800" dirty="0" err="1"/>
              <a:t>SchV</a:t>
            </a:r>
            <a:r>
              <a:rPr lang="de-CH" sz="1800" dirty="0"/>
              <a:t>) </a:t>
            </a:r>
          </a:p>
          <a:p>
            <a:endParaRPr lang="de-CH" sz="1800" dirty="0"/>
          </a:p>
          <a:p>
            <a:r>
              <a:rPr lang="de-CH" sz="1800" dirty="0"/>
              <a:t>Die Eltern haben Anspruch darauf,</a:t>
            </a:r>
          </a:p>
          <a:p>
            <a:r>
              <a:rPr lang="de-CH" sz="1800" dirty="0"/>
              <a:t>a)  vom Schulrat, von der Schulleitung und von den Lehrpersonen alle Informationen zu</a:t>
            </a:r>
            <a:br>
              <a:rPr lang="de-CH" sz="1800" dirty="0"/>
            </a:br>
            <a:r>
              <a:rPr lang="de-CH" sz="1800" dirty="0"/>
              <a:t>     erhalten, die zur Erfüllung der elterlichen Rechte und Pflichten notwendig sind; </a:t>
            </a:r>
          </a:p>
          <a:p>
            <a:r>
              <a:rPr lang="de-CH" sz="1800" dirty="0"/>
              <a:t>b)  über Lernfortschritte und das Arbeits- und Sozialverhalten ihres Kindes informiert zu</a:t>
            </a:r>
            <a:br>
              <a:rPr lang="de-CH" sz="1800" dirty="0"/>
            </a:br>
            <a:r>
              <a:rPr lang="de-CH" sz="1800" dirty="0"/>
              <a:t>     werden;</a:t>
            </a:r>
          </a:p>
          <a:p>
            <a:r>
              <a:rPr lang="de-CH" sz="1800" dirty="0"/>
              <a:t>c)  in die bewerteten Leistungen des Kindes Einblick zu nehmen;</a:t>
            </a:r>
          </a:p>
          <a:p>
            <a:r>
              <a:rPr lang="de-CH" sz="1800" dirty="0"/>
              <a:t>d)  Einzelgespräche mit der Lehrperson führen zu können;</a:t>
            </a:r>
          </a:p>
          <a:p>
            <a:r>
              <a:rPr lang="de-CH" sz="1800" dirty="0"/>
              <a:t>e)  nach Absprache mit der Lehrperson Einblick in den Unterricht zu nehmen;</a:t>
            </a:r>
          </a:p>
          <a:p>
            <a:r>
              <a:rPr lang="de-CH" sz="1800" dirty="0"/>
              <a:t>f)   über Schulversuche und Reformen rechtzeitig informiert zu werden;</a:t>
            </a:r>
          </a:p>
          <a:p>
            <a:r>
              <a:rPr lang="de-CH" sz="1800" dirty="0"/>
              <a:t>g)  über Schulausfälle frühzeitig informiert zu werden;</a:t>
            </a:r>
          </a:p>
          <a:p>
            <a:r>
              <a:rPr lang="de-CH" sz="1800" dirty="0"/>
              <a:t>h)  während der obligatorischen Schulzeit in der Regel zumindest zu einer </a:t>
            </a:r>
            <a:r>
              <a:rPr lang="de-CH" sz="1800" dirty="0" err="1"/>
              <a:t>Elternzu</a:t>
            </a:r>
            <a:r>
              <a:rPr lang="de-CH" sz="1800" dirty="0"/>
              <a:t>-</a:t>
            </a:r>
            <a:br>
              <a:rPr lang="de-CH" sz="1800" dirty="0"/>
            </a:br>
            <a:r>
              <a:rPr lang="de-CH" sz="1800" dirty="0"/>
              <a:t>      </a:t>
            </a:r>
            <a:r>
              <a:rPr lang="de-CH" sz="1800" dirty="0" err="1"/>
              <a:t>sammenkunft</a:t>
            </a:r>
            <a:r>
              <a:rPr lang="de-CH" sz="1800" dirty="0"/>
              <a:t> pro Schuljahr eingeladen zu werden;</a:t>
            </a:r>
          </a:p>
          <a:p>
            <a:r>
              <a:rPr lang="de-CH" sz="1800" dirty="0"/>
              <a:t>i)   direkt oder über ihre Vereinigungen zu Rechtserlassen und Entwicklungen im Schul- </a:t>
            </a:r>
            <a:br>
              <a:rPr lang="de-CH" sz="1800" dirty="0"/>
            </a:br>
            <a:r>
              <a:rPr lang="de-CH" sz="1800" dirty="0"/>
              <a:t>     </a:t>
            </a:r>
            <a:r>
              <a:rPr lang="de-CH" sz="1800" dirty="0" err="1"/>
              <a:t>bereich</a:t>
            </a:r>
            <a:r>
              <a:rPr lang="de-CH" sz="1800" dirty="0"/>
              <a:t>, die für sie von besonderem Interesse sind, angehört zu werden.</a:t>
            </a:r>
          </a:p>
        </p:txBody>
      </p:sp>
      <p:sp>
        <p:nvSpPr>
          <p:cNvPr id="4" name="Datumsplatzhalter 3"/>
          <p:cNvSpPr>
            <a:spLocks noGrp="1"/>
          </p:cNvSpPr>
          <p:nvPr>
            <p:ph type="dt" sz="half" idx="4294967295"/>
            <p:custDataLst>
              <p:tags r:id="rId3"/>
            </p:custDataLst>
          </p:nvPr>
        </p:nvSpPr>
        <p:spPr/>
        <p:txBody>
          <a:bodyPr/>
          <a:lstStyle/>
          <a:p>
            <a:r>
              <a:rPr lang="de-CH" dirty="0"/>
              <a:t>17. März 2016</a:t>
            </a:r>
          </a:p>
        </p:txBody>
      </p:sp>
      <p:sp>
        <p:nvSpPr>
          <p:cNvPr id="5" name="Fußzeilenplatzhalter 4"/>
          <p:cNvSpPr>
            <a:spLocks noGrp="1"/>
          </p:cNvSpPr>
          <p:nvPr>
            <p:ph type="ftr" sz="quarter" idx="4294967295"/>
            <p:custDataLst>
              <p:tags r:id="rId4"/>
            </p:custDataLst>
          </p:nvPr>
        </p:nvSpPr>
        <p:spPr/>
        <p:txBody>
          <a:bodyPr/>
          <a:lstStyle/>
          <a:p>
            <a:pPr>
              <a:lnSpc>
                <a:spcPct val="90000"/>
              </a:lnSpc>
            </a:pPr>
            <a:r>
              <a:rPr lang="de-CH" dirty="0"/>
              <a:t>Kurs für neue Mitglieder Schulrat</a:t>
            </a:r>
          </a:p>
        </p:txBody>
      </p:sp>
      <p:sp>
        <p:nvSpPr>
          <p:cNvPr id="6" name="Foliennummernplatzhalter 5"/>
          <p:cNvSpPr>
            <a:spLocks noGrp="1"/>
          </p:cNvSpPr>
          <p:nvPr>
            <p:ph type="sldNum" sz="quarter" idx="12"/>
            <p:custDataLst>
              <p:tags r:id="rId5"/>
            </p:custDataLst>
          </p:nvPr>
        </p:nvSpPr>
        <p:spPr/>
        <p:txBody>
          <a:bodyPr/>
          <a:lstStyle/>
          <a:p>
            <a:fld id="{565A3E7D-0018-4715-8B3D-68E2BF3AD988}" type="slidenum">
              <a:rPr lang="de-CH" smtClean="0"/>
              <a:t>35</a:t>
            </a:fld>
            <a:endParaRPr lang="de-CH" dirty="0"/>
          </a:p>
        </p:txBody>
      </p:sp>
      <p:sp>
        <p:nvSpPr>
          <p:cNvPr id="7" name="Textplatzhalter 6"/>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521791961"/>
      </p:ext>
    </p:extLst>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Rechte und Pflichten von Schülern und Eltern</a:t>
            </a:r>
          </a:p>
        </p:txBody>
      </p:sp>
      <p:sp>
        <p:nvSpPr>
          <p:cNvPr id="4" name="Datumsplatzhalter 3"/>
          <p:cNvSpPr>
            <a:spLocks noGrp="1"/>
          </p:cNvSpPr>
          <p:nvPr>
            <p:ph type="dt" sz="half" idx="4294967295"/>
            <p:custDataLst>
              <p:tags r:id="rId2"/>
            </p:custDataLst>
          </p:nvPr>
        </p:nvSpPr>
        <p:spPr/>
        <p:txBody>
          <a:bodyPr/>
          <a:lstStyle/>
          <a:p>
            <a:r>
              <a:rPr lang="de-CH" dirty="0"/>
              <a:t>17. März 2016</a:t>
            </a:r>
          </a:p>
        </p:txBody>
      </p:sp>
      <p:sp>
        <p:nvSpPr>
          <p:cNvPr id="5" name="Fußzeilenplatzhalter 4"/>
          <p:cNvSpPr>
            <a:spLocks noGrp="1"/>
          </p:cNvSpPr>
          <p:nvPr>
            <p:ph type="ftr" sz="quarter" idx="4294967295"/>
            <p:custDataLst>
              <p:tags r:id="rId3"/>
            </p:custDataLst>
          </p:nvPr>
        </p:nvSpPr>
        <p:spPr/>
        <p:txBody>
          <a:bodyPr/>
          <a:lstStyle/>
          <a:p>
            <a:pPr>
              <a:lnSpc>
                <a:spcPct val="90000"/>
              </a:lnSpc>
            </a:pPr>
            <a:r>
              <a:rPr lang="de-CH" dirty="0"/>
              <a:t>Kurs für neue Mitglieder Schulrat</a:t>
            </a:r>
          </a:p>
        </p:txBody>
      </p:sp>
      <p:sp>
        <p:nvSpPr>
          <p:cNvPr id="6" name="Foliennummernplatzhalter 5"/>
          <p:cNvSpPr>
            <a:spLocks noGrp="1"/>
          </p:cNvSpPr>
          <p:nvPr>
            <p:ph type="sldNum" sz="quarter" idx="12"/>
            <p:custDataLst>
              <p:tags r:id="rId4"/>
            </p:custDataLst>
          </p:nvPr>
        </p:nvSpPr>
        <p:spPr/>
        <p:txBody>
          <a:bodyPr/>
          <a:lstStyle/>
          <a:p>
            <a:fld id="{565A3E7D-0018-4715-8B3D-68E2BF3AD988}" type="slidenum">
              <a:rPr lang="de-CH" smtClean="0"/>
              <a:t>36</a:t>
            </a:fld>
            <a:endParaRPr lang="de-CH" dirty="0"/>
          </a:p>
        </p:txBody>
      </p:sp>
      <p:sp>
        <p:nvSpPr>
          <p:cNvPr id="7" name="Textplatzhalter 6"/>
          <p:cNvSpPr>
            <a:spLocks noGrp="1"/>
          </p:cNvSpPr>
          <p:nvPr>
            <p:ph type="body" sz="quarter" idx="14"/>
          </p:nvPr>
        </p:nvSpPr>
        <p:spPr/>
        <p:txBody>
          <a:bodyPr/>
          <a:lstStyle/>
          <a:p>
            <a:endParaRPr lang="de-CH" dirty="0"/>
          </a:p>
        </p:txBody>
      </p:sp>
      <p:sp>
        <p:nvSpPr>
          <p:cNvPr id="9" name="Rechteck 8"/>
          <p:cNvSpPr/>
          <p:nvPr>
            <p:custDataLst>
              <p:tags r:id="rId5"/>
            </p:custDataLst>
          </p:nvPr>
        </p:nvSpPr>
        <p:spPr>
          <a:xfrm>
            <a:off x="268558" y="948035"/>
            <a:ext cx="8423997" cy="3139321"/>
          </a:xfrm>
          <a:prstGeom prst="rect">
            <a:avLst/>
          </a:prstGeom>
        </p:spPr>
        <p:txBody>
          <a:bodyPr wrap="square">
            <a:spAutoFit/>
          </a:bodyPr>
          <a:lstStyle/>
          <a:p>
            <a:r>
              <a:rPr lang="de-CH" b="1" dirty="0">
                <a:solidFill>
                  <a:srgbClr val="FF0000"/>
                </a:solidFill>
              </a:rPr>
              <a:t>Pflichten der Eltern </a:t>
            </a:r>
            <a:r>
              <a:rPr lang="de-CH" dirty="0"/>
              <a:t>(Art. 31SchV) </a:t>
            </a:r>
          </a:p>
          <a:p>
            <a:endParaRPr lang="de-CH" dirty="0"/>
          </a:p>
          <a:p>
            <a:r>
              <a:rPr lang="de-CH" dirty="0"/>
              <a:t>Die Eltern sind verpflichtet,</a:t>
            </a:r>
          </a:p>
          <a:p>
            <a:r>
              <a:rPr lang="de-CH" dirty="0"/>
              <a:t>a)  ihr Kind zur Erfüllung der Schulpflicht anzuhalten;</a:t>
            </a:r>
          </a:p>
          <a:p>
            <a:r>
              <a:rPr lang="de-CH" dirty="0"/>
              <a:t>b)  für vorgesehene Beurlaubung frühzeitig um Bewilligung nachzusuchen sowie der</a:t>
            </a:r>
            <a:br>
              <a:rPr lang="de-CH" dirty="0"/>
            </a:br>
            <a:r>
              <a:rPr lang="de-CH" dirty="0"/>
              <a:t>     Lehrperson eine Selbstdispensation vorgängig anzuzeigen und für Absenzen </a:t>
            </a:r>
            <a:r>
              <a:rPr lang="de-CH" dirty="0" err="1"/>
              <a:t>unver</a:t>
            </a:r>
            <a:r>
              <a:rPr lang="de-CH" dirty="0"/>
              <a:t>-</a:t>
            </a:r>
            <a:br>
              <a:rPr lang="de-CH" dirty="0"/>
            </a:br>
            <a:r>
              <a:rPr lang="de-CH" dirty="0"/>
              <a:t>     unverzüglich den Grund </a:t>
            </a:r>
            <a:r>
              <a:rPr lang="de-CH" dirty="0" err="1"/>
              <a:t>hiefür</a:t>
            </a:r>
            <a:r>
              <a:rPr lang="de-CH" dirty="0"/>
              <a:t> mitzuteilen;</a:t>
            </a:r>
          </a:p>
          <a:p>
            <a:r>
              <a:rPr lang="de-CH" dirty="0"/>
              <a:t>c)  die gesetzlichen Bestimmungen über das Schulwesen zu befolgen;</a:t>
            </a:r>
          </a:p>
          <a:p>
            <a:r>
              <a:rPr lang="de-CH" dirty="0"/>
              <a:t>d)  mit der Schule und den Schuldiensten zusammenzuarbeiten;</a:t>
            </a:r>
          </a:p>
          <a:p>
            <a:r>
              <a:rPr lang="de-CH" dirty="0"/>
              <a:t>e)  die Zeugnisse ihrer Kinder einzusehen und zu unterzeichnen;</a:t>
            </a:r>
          </a:p>
          <a:p>
            <a:r>
              <a:rPr lang="de-CH" dirty="0"/>
              <a:t>f)   der Einladung der Lehrpersonen zu Beurteilungsgesprächen nachzukommen.</a:t>
            </a:r>
            <a:endParaRPr lang="de-CH" dirty="0">
              <a:effectLst/>
            </a:endParaRPr>
          </a:p>
        </p:txBody>
      </p:sp>
    </p:spTree>
    <p:extLst>
      <p:ext uri="{BB962C8B-B14F-4D97-AF65-F5344CB8AC3E}">
        <p14:creationId xmlns:p14="http://schemas.microsoft.com/office/powerpoint/2010/main" val="3916637346"/>
      </p:ext>
    </p:extLst>
  </p:cSld>
  <p:clrMapOvr>
    <a:masterClrMapping/>
  </p:clrMapOvr>
  <p:transition spd="med">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solidFill>
                  <a:schemeClr val="bg2">
                    <a:lumMod val="75000"/>
                  </a:schemeClr>
                </a:solidFill>
              </a:rPr>
              <a:t>Disziplinarmassnahmen</a:t>
            </a:r>
            <a:endParaRPr lang="de-CH" sz="2000" b="0" dirty="0">
              <a:solidFill>
                <a:schemeClr val="bg2">
                  <a:lumMod val="75000"/>
                </a:schemeClr>
              </a:solidFill>
            </a:endParaRPr>
          </a:p>
        </p:txBody>
      </p:sp>
      <p:sp>
        <p:nvSpPr>
          <p:cNvPr id="3" name="Inhaltsplatzhalter 2"/>
          <p:cNvSpPr>
            <a:spLocks noGrp="1"/>
          </p:cNvSpPr>
          <p:nvPr>
            <p:ph idx="1"/>
            <p:custDataLst>
              <p:tags r:id="rId2"/>
            </p:custDataLst>
          </p:nvPr>
        </p:nvSpPr>
        <p:spPr>
          <a:xfrm>
            <a:off x="662939" y="1124793"/>
            <a:ext cx="7643812" cy="4608413"/>
          </a:xfrm>
        </p:spPr>
        <p:txBody>
          <a:bodyPr/>
          <a:lstStyle/>
          <a:p>
            <a:pPr>
              <a:buNone/>
            </a:pPr>
            <a:r>
              <a:rPr lang="de-CH" sz="1800" dirty="0"/>
              <a:t>(Artikel 45 </a:t>
            </a:r>
            <a:r>
              <a:rPr lang="de-CH" sz="1800" dirty="0" err="1"/>
              <a:t>BilG</a:t>
            </a:r>
            <a:r>
              <a:rPr lang="de-CH" sz="1800" dirty="0"/>
              <a:t>)</a:t>
            </a:r>
          </a:p>
          <a:p>
            <a:pPr marL="0" indent="0">
              <a:buNone/>
            </a:pPr>
            <a:endParaRPr lang="de-CH" sz="1800" dirty="0"/>
          </a:p>
          <a:p>
            <a:pPr marL="342900" indent="-342900">
              <a:buClr>
                <a:schemeClr val="tx1"/>
              </a:buClr>
              <a:buFont typeface="+mj-lt"/>
              <a:buAutoNum type="arabicPeriod"/>
            </a:pPr>
            <a:r>
              <a:rPr lang="de-CH" sz="1800" dirty="0"/>
              <a:t>Gegen Lernende, deren Verhalten zu Beanstandungen Anlass gibt, können erzieherisch sinnvolle Disziplinarmassnahmen angeordnet werden.</a:t>
            </a:r>
          </a:p>
          <a:p>
            <a:pPr marL="228600" indent="-228600">
              <a:buClr>
                <a:schemeClr val="tx1"/>
              </a:buClr>
              <a:buFont typeface="+mj-lt"/>
              <a:buAutoNum type="arabicPeriod"/>
            </a:pPr>
            <a:endParaRPr lang="de-CH" sz="1000" dirty="0"/>
          </a:p>
          <a:p>
            <a:pPr marL="342900" indent="-342900">
              <a:buClr>
                <a:schemeClr val="tx1"/>
              </a:buClr>
              <a:buFont typeface="+mj-lt"/>
              <a:buAutoNum type="arabicPeriod"/>
            </a:pPr>
            <a:r>
              <a:rPr lang="de-CH" sz="1800" dirty="0"/>
              <a:t>Die schwerste Disziplinarmassnahme ist der Ausschluss aus der Schule. Während der ersten neun Jahre der obligatorischen Schulzeit ist der Ausschluss aus der Schule mit der Anordnung einer anderen geeigneten Schulung oder erzieherisch sinnvollen Massnahme zu verbinden.</a:t>
            </a:r>
          </a:p>
          <a:p>
            <a:pPr marL="342900" indent="-342900">
              <a:buClr>
                <a:schemeClr val="tx1"/>
              </a:buClr>
              <a:buFont typeface="+mj-lt"/>
              <a:buAutoNum type="arabicPeriod"/>
            </a:pPr>
            <a:endParaRPr lang="de-CH" sz="1800" dirty="0"/>
          </a:p>
          <a:p>
            <a:pPr marL="342900" indent="-342900">
              <a:buClr>
                <a:schemeClr val="tx1"/>
              </a:buClr>
              <a:buFont typeface="+mj-lt"/>
              <a:buAutoNum type="arabicPeriod"/>
            </a:pPr>
            <a:r>
              <a:rPr lang="de-CH" sz="1800" dirty="0"/>
              <a:t>Der Landrat regelt durch Verordnung die Massnahmen, die Zuständigkeit und das Verfahren in Disziplinarfragen.</a:t>
            </a:r>
          </a:p>
        </p:txBody>
      </p:sp>
      <p:sp>
        <p:nvSpPr>
          <p:cNvPr id="4" name="Foliennummernplatzhalter 3"/>
          <p:cNvSpPr>
            <a:spLocks noGrp="1"/>
          </p:cNvSpPr>
          <p:nvPr>
            <p:ph type="sldNum" sz="quarter" idx="10"/>
            <p:custDataLst>
              <p:tags r:id="rId3"/>
            </p:custDataLst>
          </p:nvPr>
        </p:nvSpPr>
        <p:spPr/>
        <p:txBody>
          <a:bodyPr/>
          <a:lstStyle/>
          <a:p>
            <a:fld id="{346979EC-8346-4164-9D6B-7147574E3F1D}" type="slidenum">
              <a:rPr lang="de-CH" smtClean="0"/>
              <a:pPr/>
              <a:t>37</a:t>
            </a:fld>
            <a:endParaRPr lang="de-CH" dirty="0"/>
          </a:p>
        </p:txBody>
      </p:sp>
    </p:spTree>
    <p:extLst>
      <p:ext uri="{BB962C8B-B14F-4D97-AF65-F5344CB8AC3E}">
        <p14:creationId xmlns:p14="http://schemas.microsoft.com/office/powerpoint/2010/main" val="298171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custDataLst>
              <p:tags r:id="rId1"/>
            </p:custDataLst>
          </p:nvPr>
        </p:nvSpPr>
        <p:spPr>
          <a:xfrm>
            <a:off x="179512" y="6083423"/>
            <a:ext cx="276226" cy="153889"/>
          </a:xfrm>
        </p:spPr>
        <p:txBody>
          <a:bodyPr/>
          <a:lstStyle/>
          <a:p>
            <a:fld id="{346979EC-8346-4164-9D6B-7147574E3F1D}" type="slidenum">
              <a:rPr lang="de-CH" smtClean="0"/>
              <a:pPr/>
              <a:t>38</a:t>
            </a:fld>
            <a:endParaRPr lang="de-CH" dirty="0"/>
          </a:p>
        </p:txBody>
      </p:sp>
      <p:graphicFrame>
        <p:nvGraphicFramePr>
          <p:cNvPr id="5" name="Tabelle 4"/>
          <p:cNvGraphicFramePr>
            <a:graphicFrameLocks noGrp="1"/>
          </p:cNvGraphicFramePr>
          <p:nvPr/>
        </p:nvGraphicFramePr>
        <p:xfrm>
          <a:off x="344157" y="827779"/>
          <a:ext cx="7488834" cy="2560320"/>
        </p:xfrm>
        <a:graphic>
          <a:graphicData uri="http://schemas.openxmlformats.org/drawingml/2006/table">
            <a:tbl>
              <a:tblPr firstRow="1" bandRow="1">
                <a:tableStyleId>{93296810-A885-4BE3-A3E7-6D5BEEA58F35}</a:tableStyleId>
              </a:tblPr>
              <a:tblGrid>
                <a:gridCol w="4320481">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2592289">
                  <a:extLst>
                    <a:ext uri="{9D8B030D-6E8A-4147-A177-3AD203B41FA5}">
                      <a16:colId xmlns:a16="http://schemas.microsoft.com/office/drawing/2014/main" val="20002"/>
                    </a:ext>
                  </a:extLst>
                </a:gridCol>
              </a:tblGrid>
              <a:tr h="341720">
                <a:tc gridSpan="3">
                  <a:txBody>
                    <a:bodyPr/>
                    <a:lstStyle/>
                    <a:p>
                      <a:r>
                        <a:rPr lang="de-CH" dirty="0"/>
                        <a:t>Nicht schwerwiegende Massnahmen</a:t>
                      </a:r>
                    </a:p>
                  </a:txBody>
                  <a:tcPr/>
                </a:tc>
                <a:tc hMerge="1">
                  <a:txBody>
                    <a:bodyPr/>
                    <a:lstStyle/>
                    <a:p>
                      <a:endParaRPr lang="de-CH" dirty="0"/>
                    </a:p>
                  </a:txBody>
                  <a:tcPr/>
                </a:tc>
                <a:tc hMerge="1">
                  <a:txBody>
                    <a:bodyPr/>
                    <a:lstStyle/>
                    <a:p>
                      <a:endParaRPr lang="de-CH" dirty="0"/>
                    </a:p>
                  </a:txBody>
                  <a:tcPr/>
                </a:tc>
                <a:extLst>
                  <a:ext uri="{0D108BD9-81ED-4DB2-BD59-A6C34878D82A}">
                    <a16:rowId xmlns:a16="http://schemas.microsoft.com/office/drawing/2014/main" val="10000"/>
                  </a:ext>
                </a:extLst>
              </a:tr>
              <a:tr h="341720">
                <a:tc>
                  <a:txBody>
                    <a:bodyPr/>
                    <a:lstStyle/>
                    <a:p>
                      <a:r>
                        <a:rPr lang="de-CH" dirty="0"/>
                        <a:t>Ermahnung/Verwarnung/zus.</a:t>
                      </a:r>
                      <a:r>
                        <a:rPr lang="de-CH" baseline="0" dirty="0"/>
                        <a:t> Arbeit</a:t>
                      </a:r>
                      <a:endParaRPr lang="de-CH" dirty="0"/>
                    </a:p>
                  </a:txBody>
                  <a:tcPr/>
                </a:tc>
                <a:tc>
                  <a:txBody>
                    <a:bodyPr/>
                    <a:lstStyle/>
                    <a:p>
                      <a:r>
                        <a:rPr lang="de-CH" dirty="0"/>
                        <a:t>LP</a:t>
                      </a:r>
                    </a:p>
                  </a:txBody>
                  <a:tcPr/>
                </a:tc>
                <a:tc>
                  <a:txBody>
                    <a:bodyPr/>
                    <a:lstStyle/>
                    <a:p>
                      <a:r>
                        <a:rPr lang="de-CH" dirty="0"/>
                        <a:t>sinnvolle Arbeit</a:t>
                      </a:r>
                    </a:p>
                  </a:txBody>
                  <a:tcPr/>
                </a:tc>
                <a:extLst>
                  <a:ext uri="{0D108BD9-81ED-4DB2-BD59-A6C34878D82A}">
                    <a16:rowId xmlns:a16="http://schemas.microsoft.com/office/drawing/2014/main" val="10001"/>
                  </a:ext>
                </a:extLst>
              </a:tr>
              <a:tr h="341720">
                <a:tc>
                  <a:txBody>
                    <a:bodyPr/>
                    <a:lstStyle/>
                    <a:p>
                      <a:r>
                        <a:rPr lang="de-CH" dirty="0"/>
                        <a:t>Nachsitzen</a:t>
                      </a:r>
                    </a:p>
                  </a:txBody>
                  <a:tcPr/>
                </a:tc>
                <a:tc>
                  <a:txBody>
                    <a:bodyPr/>
                    <a:lstStyle/>
                    <a:p>
                      <a:r>
                        <a:rPr lang="de-CH" dirty="0"/>
                        <a:t>LP</a:t>
                      </a:r>
                    </a:p>
                  </a:txBody>
                  <a:tcPr/>
                </a:tc>
                <a:tc>
                  <a:txBody>
                    <a:bodyPr/>
                    <a:lstStyle/>
                    <a:p>
                      <a:r>
                        <a:rPr lang="de-CH" sz="1600" dirty="0"/>
                        <a:t>Aufsicht LP / Info E</a:t>
                      </a:r>
                    </a:p>
                  </a:txBody>
                  <a:tcPr/>
                </a:tc>
                <a:extLst>
                  <a:ext uri="{0D108BD9-81ED-4DB2-BD59-A6C34878D82A}">
                    <a16:rowId xmlns:a16="http://schemas.microsoft.com/office/drawing/2014/main" val="10002"/>
                  </a:ext>
                </a:extLst>
              </a:tr>
              <a:tr h="341720">
                <a:tc>
                  <a:txBody>
                    <a:bodyPr/>
                    <a:lstStyle/>
                    <a:p>
                      <a:r>
                        <a:rPr lang="de-CH" sz="1800" i="0" kern="1200" dirty="0">
                          <a:solidFill>
                            <a:schemeClr val="dk1"/>
                          </a:solidFill>
                          <a:effectLst/>
                          <a:latin typeface="+mn-lt"/>
                          <a:ea typeface="+mn-ea"/>
                          <a:cs typeface="+mn-cs"/>
                        </a:rPr>
                        <a:t>kurzzeitige Wegweisung Unterricht </a:t>
                      </a:r>
                      <a:endParaRPr lang="de-CH" i="0" dirty="0">
                        <a:solidFill>
                          <a:srgbClr val="C00000"/>
                        </a:solidFill>
                      </a:endParaRPr>
                    </a:p>
                  </a:txBody>
                  <a:tcPr/>
                </a:tc>
                <a:tc>
                  <a:txBody>
                    <a:bodyPr/>
                    <a:lstStyle/>
                    <a:p>
                      <a:r>
                        <a:rPr lang="de-CH" dirty="0"/>
                        <a:t>LP</a:t>
                      </a:r>
                    </a:p>
                  </a:txBody>
                  <a:tcPr/>
                </a:tc>
                <a:tc>
                  <a:txBody>
                    <a:bodyPr/>
                    <a:lstStyle/>
                    <a:p>
                      <a:r>
                        <a:rPr lang="de-CH" sz="1600" dirty="0"/>
                        <a:t>Verbleib</a:t>
                      </a:r>
                      <a:r>
                        <a:rPr lang="de-CH" sz="1600" baseline="0" dirty="0"/>
                        <a:t> im Schulhaus</a:t>
                      </a:r>
                      <a:endParaRPr lang="de-CH" sz="1600" dirty="0"/>
                    </a:p>
                  </a:txBody>
                  <a:tcPr/>
                </a:tc>
                <a:extLst>
                  <a:ext uri="{0D108BD9-81ED-4DB2-BD59-A6C34878D82A}">
                    <a16:rowId xmlns:a16="http://schemas.microsoft.com/office/drawing/2014/main" val="10003"/>
                  </a:ext>
                </a:extLst>
              </a:tr>
              <a:tr h="341720">
                <a:tc>
                  <a:txBody>
                    <a:bodyPr/>
                    <a:lstStyle/>
                    <a:p>
                      <a:r>
                        <a:rPr lang="de-CH" sz="1800" i="0" kern="1200" dirty="0">
                          <a:solidFill>
                            <a:schemeClr val="dk1"/>
                          </a:solidFill>
                          <a:effectLst/>
                          <a:latin typeface="+mn-lt"/>
                          <a:ea typeface="+mn-ea"/>
                          <a:cs typeface="+mn-cs"/>
                        </a:rPr>
                        <a:t>Ausschluss aus Schulveranstaltung</a:t>
                      </a:r>
                      <a:endParaRPr lang="de-CH" i="0" dirty="0"/>
                    </a:p>
                  </a:txBody>
                  <a:tcPr/>
                </a:tc>
                <a:tc>
                  <a:txBody>
                    <a:bodyPr/>
                    <a:lstStyle/>
                    <a:p>
                      <a:r>
                        <a:rPr lang="de-CH" dirty="0"/>
                        <a:t>LP</a:t>
                      </a:r>
                    </a:p>
                  </a:txBody>
                  <a:tcPr/>
                </a:tc>
                <a:tc>
                  <a:txBody>
                    <a:bodyPr/>
                    <a:lstStyle/>
                    <a:p>
                      <a:r>
                        <a:rPr lang="de-CH" dirty="0"/>
                        <a:t>Lager,</a:t>
                      </a:r>
                      <a:r>
                        <a:rPr lang="de-CH" baseline="0" dirty="0"/>
                        <a:t> Projektwoche</a:t>
                      </a:r>
                      <a:endParaRPr lang="de-CH" dirty="0"/>
                    </a:p>
                  </a:txBody>
                  <a:tcPr/>
                </a:tc>
                <a:extLst>
                  <a:ext uri="{0D108BD9-81ED-4DB2-BD59-A6C34878D82A}">
                    <a16:rowId xmlns:a16="http://schemas.microsoft.com/office/drawing/2014/main" val="10004"/>
                  </a:ext>
                </a:extLst>
              </a:tr>
              <a:tr h="341720">
                <a:tc>
                  <a:txBody>
                    <a:bodyPr/>
                    <a:lstStyle/>
                    <a:p>
                      <a:r>
                        <a:rPr lang="de-CH" sz="1800" i="0" kern="1200" dirty="0">
                          <a:solidFill>
                            <a:schemeClr val="dk1"/>
                          </a:solidFill>
                          <a:effectLst/>
                          <a:latin typeface="+mn-lt"/>
                          <a:ea typeface="+mn-ea"/>
                          <a:cs typeface="+mn-cs"/>
                        </a:rPr>
                        <a:t>schriftliche Verwarnung</a:t>
                      </a:r>
                      <a:endParaRPr lang="de-CH" i="0" dirty="0">
                        <a:solidFill>
                          <a:srgbClr val="C00000"/>
                        </a:solidFill>
                      </a:endParaRPr>
                    </a:p>
                  </a:txBody>
                  <a:tcPr/>
                </a:tc>
                <a:tc>
                  <a:txBody>
                    <a:bodyPr/>
                    <a:lstStyle/>
                    <a:p>
                      <a:r>
                        <a:rPr lang="de-CH" dirty="0"/>
                        <a:t>SL</a:t>
                      </a:r>
                    </a:p>
                  </a:txBody>
                  <a:tcPr/>
                </a:tc>
                <a:tc>
                  <a:txBody>
                    <a:bodyPr/>
                    <a:lstStyle/>
                    <a:p>
                      <a:endParaRPr lang="de-CH" sz="1600" dirty="0"/>
                    </a:p>
                  </a:txBody>
                  <a:tcPr/>
                </a:tc>
                <a:extLst>
                  <a:ext uri="{0D108BD9-81ED-4DB2-BD59-A6C34878D82A}">
                    <a16:rowId xmlns:a16="http://schemas.microsoft.com/office/drawing/2014/main" val="10005"/>
                  </a:ext>
                </a:extLst>
              </a:tr>
              <a:tr h="341720">
                <a:tc>
                  <a:txBody>
                    <a:bodyPr/>
                    <a:lstStyle/>
                    <a:p>
                      <a:r>
                        <a:rPr lang="de-CH" sz="1800" i="0" kern="1200" dirty="0">
                          <a:solidFill>
                            <a:schemeClr val="dk1"/>
                          </a:solidFill>
                          <a:effectLst/>
                          <a:latin typeface="+mn-lt"/>
                          <a:ea typeface="+mn-ea"/>
                          <a:cs typeface="+mn-cs"/>
                        </a:rPr>
                        <a:t>Androhung</a:t>
                      </a:r>
                      <a:r>
                        <a:rPr lang="de-CH" sz="1800" i="0" kern="1200" baseline="0" dirty="0">
                          <a:solidFill>
                            <a:schemeClr val="dk1"/>
                          </a:solidFill>
                          <a:effectLst/>
                          <a:latin typeface="+mn-lt"/>
                          <a:ea typeface="+mn-ea"/>
                          <a:cs typeface="+mn-cs"/>
                        </a:rPr>
                        <a:t> Antrag an Schulrat</a:t>
                      </a:r>
                      <a:endParaRPr lang="de-CH" i="0" dirty="0"/>
                    </a:p>
                  </a:txBody>
                  <a:tcPr/>
                </a:tc>
                <a:tc>
                  <a:txBody>
                    <a:bodyPr/>
                    <a:lstStyle/>
                    <a:p>
                      <a:r>
                        <a:rPr lang="de-CH" dirty="0"/>
                        <a:t>SL</a:t>
                      </a:r>
                    </a:p>
                  </a:txBody>
                  <a:tcPr/>
                </a:tc>
                <a:tc>
                  <a:txBody>
                    <a:bodyPr/>
                    <a:lstStyle/>
                    <a:p>
                      <a:endParaRPr lang="de-CH" dirty="0"/>
                    </a:p>
                  </a:txBody>
                  <a:tcPr/>
                </a:tc>
                <a:extLst>
                  <a:ext uri="{0D108BD9-81ED-4DB2-BD59-A6C34878D82A}">
                    <a16:rowId xmlns:a16="http://schemas.microsoft.com/office/drawing/2014/main" val="10006"/>
                  </a:ext>
                </a:extLst>
              </a:tr>
            </a:tbl>
          </a:graphicData>
        </a:graphic>
      </p:graphicFrame>
      <p:graphicFrame>
        <p:nvGraphicFramePr>
          <p:cNvPr id="6" name="Tabelle 5"/>
          <p:cNvGraphicFramePr>
            <a:graphicFrameLocks noGrp="1"/>
          </p:cNvGraphicFramePr>
          <p:nvPr/>
        </p:nvGraphicFramePr>
        <p:xfrm>
          <a:off x="344157" y="3460107"/>
          <a:ext cx="7488834" cy="1463040"/>
        </p:xfrm>
        <a:graphic>
          <a:graphicData uri="http://schemas.openxmlformats.org/drawingml/2006/table">
            <a:tbl>
              <a:tblPr firstRow="1" bandRow="1">
                <a:tableStyleId>{93296810-A885-4BE3-A3E7-6D5BEEA58F35}</a:tableStyleId>
              </a:tblPr>
              <a:tblGrid>
                <a:gridCol w="432048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2592290">
                  <a:extLst>
                    <a:ext uri="{9D8B030D-6E8A-4147-A177-3AD203B41FA5}">
                      <a16:colId xmlns:a16="http://schemas.microsoft.com/office/drawing/2014/main" val="20002"/>
                    </a:ext>
                  </a:extLst>
                </a:gridCol>
              </a:tblGrid>
              <a:tr h="342038">
                <a:tc gridSpan="3">
                  <a:txBody>
                    <a:bodyPr/>
                    <a:lstStyle/>
                    <a:p>
                      <a:r>
                        <a:rPr lang="de-CH" dirty="0"/>
                        <a:t>Schwerwiegende Massnahmen</a:t>
                      </a:r>
                    </a:p>
                  </a:txBody>
                  <a:tcPr/>
                </a:tc>
                <a:tc hMerge="1">
                  <a:txBody>
                    <a:bodyPr/>
                    <a:lstStyle/>
                    <a:p>
                      <a:endParaRPr lang="de-CH" dirty="0"/>
                    </a:p>
                  </a:txBody>
                  <a:tcPr/>
                </a:tc>
                <a:tc hMerge="1">
                  <a:txBody>
                    <a:bodyPr/>
                    <a:lstStyle/>
                    <a:p>
                      <a:endParaRPr lang="de-CH" dirty="0"/>
                    </a:p>
                  </a:txBody>
                  <a:tcPr/>
                </a:tc>
                <a:extLst>
                  <a:ext uri="{0D108BD9-81ED-4DB2-BD59-A6C34878D82A}">
                    <a16:rowId xmlns:a16="http://schemas.microsoft.com/office/drawing/2014/main" val="10000"/>
                  </a:ext>
                </a:extLst>
              </a:tr>
              <a:tr h="342038">
                <a:tc>
                  <a:txBody>
                    <a:bodyPr/>
                    <a:lstStyle/>
                    <a:p>
                      <a:r>
                        <a:rPr lang="de-CH" dirty="0"/>
                        <a:t>Verweis</a:t>
                      </a:r>
                      <a:r>
                        <a:rPr lang="de-CH" dirty="0">
                          <a:solidFill>
                            <a:srgbClr val="C00000"/>
                          </a:solidFill>
                        </a:rPr>
                        <a:t>*</a:t>
                      </a:r>
                    </a:p>
                  </a:txBody>
                  <a:tcPr/>
                </a:tc>
                <a:tc>
                  <a:txBody>
                    <a:bodyPr/>
                    <a:lstStyle/>
                    <a:p>
                      <a:r>
                        <a:rPr lang="de-CH" dirty="0"/>
                        <a:t>SR</a:t>
                      </a:r>
                    </a:p>
                  </a:txBody>
                  <a:tcPr/>
                </a:tc>
                <a:tc>
                  <a:txBody>
                    <a:bodyPr/>
                    <a:lstStyle/>
                    <a:p>
                      <a:endParaRPr lang="de-CH" dirty="0"/>
                    </a:p>
                  </a:txBody>
                  <a:tcPr/>
                </a:tc>
                <a:extLst>
                  <a:ext uri="{0D108BD9-81ED-4DB2-BD59-A6C34878D82A}">
                    <a16:rowId xmlns:a16="http://schemas.microsoft.com/office/drawing/2014/main" val="10001"/>
                  </a:ext>
                </a:extLst>
              </a:tr>
              <a:tr h="342038">
                <a:tc>
                  <a:txBody>
                    <a:bodyPr/>
                    <a:lstStyle/>
                    <a:p>
                      <a:r>
                        <a:rPr lang="de-CH" dirty="0"/>
                        <a:t>Zeitweiser Ausschluss </a:t>
                      </a:r>
                      <a:r>
                        <a:rPr lang="de-CH" dirty="0">
                          <a:solidFill>
                            <a:srgbClr val="C00000"/>
                          </a:solidFill>
                        </a:rPr>
                        <a:t>*</a:t>
                      </a:r>
                    </a:p>
                  </a:txBody>
                  <a:tcPr/>
                </a:tc>
                <a:tc>
                  <a:txBody>
                    <a:bodyPr/>
                    <a:lstStyle/>
                    <a:p>
                      <a:r>
                        <a:rPr lang="de-CH" dirty="0"/>
                        <a:t>SR</a:t>
                      </a:r>
                    </a:p>
                  </a:txBody>
                  <a:tcPr/>
                </a:tc>
                <a:tc>
                  <a:txBody>
                    <a:bodyPr/>
                    <a:lstStyle/>
                    <a:p>
                      <a:endParaRPr lang="de-CH" dirty="0"/>
                    </a:p>
                  </a:txBody>
                  <a:tcPr/>
                </a:tc>
                <a:extLst>
                  <a:ext uri="{0D108BD9-81ED-4DB2-BD59-A6C34878D82A}">
                    <a16:rowId xmlns:a16="http://schemas.microsoft.com/office/drawing/2014/main" val="10002"/>
                  </a:ext>
                </a:extLst>
              </a:tr>
              <a:tr h="342038">
                <a:tc>
                  <a:txBody>
                    <a:bodyPr/>
                    <a:lstStyle/>
                    <a:p>
                      <a:r>
                        <a:rPr lang="de-CH" dirty="0"/>
                        <a:t>Endgültiger Ausschluss</a:t>
                      </a:r>
                      <a:r>
                        <a:rPr lang="de-CH" dirty="0">
                          <a:solidFill>
                            <a:srgbClr val="C00000"/>
                          </a:solidFill>
                        </a:rPr>
                        <a:t>*</a:t>
                      </a:r>
                    </a:p>
                  </a:txBody>
                  <a:tcPr/>
                </a:tc>
                <a:tc>
                  <a:txBody>
                    <a:bodyPr/>
                    <a:lstStyle/>
                    <a:p>
                      <a:r>
                        <a:rPr lang="de-CH" dirty="0"/>
                        <a:t>SR</a:t>
                      </a:r>
                    </a:p>
                  </a:txBody>
                  <a:tcPr/>
                </a:tc>
                <a:tc>
                  <a:txBody>
                    <a:bodyPr/>
                    <a:lstStyle/>
                    <a:p>
                      <a:endParaRPr lang="de-CH" dirty="0"/>
                    </a:p>
                  </a:txBody>
                  <a:tcPr/>
                </a:tc>
                <a:extLst>
                  <a:ext uri="{0D108BD9-81ED-4DB2-BD59-A6C34878D82A}">
                    <a16:rowId xmlns:a16="http://schemas.microsoft.com/office/drawing/2014/main" val="10003"/>
                  </a:ext>
                </a:extLst>
              </a:tr>
            </a:tbl>
          </a:graphicData>
        </a:graphic>
      </p:graphicFrame>
      <p:sp>
        <p:nvSpPr>
          <p:cNvPr id="7" name="Rechteck 6"/>
          <p:cNvSpPr/>
          <p:nvPr>
            <p:custDataLst>
              <p:tags r:id="rId2"/>
            </p:custDataLst>
          </p:nvPr>
        </p:nvSpPr>
        <p:spPr>
          <a:xfrm>
            <a:off x="272149" y="5044283"/>
            <a:ext cx="770485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400" dirty="0">
                <a:solidFill>
                  <a:schemeClr val="tx1"/>
                </a:solidFill>
              </a:rPr>
              <a:t>Jeder Massnahme geht ein Gespräch/eine Androhung voraus («rechtliches Gehör»).</a:t>
            </a:r>
          </a:p>
          <a:p>
            <a:r>
              <a:rPr lang="de-CH" sz="1400" dirty="0">
                <a:solidFill>
                  <a:srgbClr val="C00000"/>
                </a:solidFill>
              </a:rPr>
              <a:t>*</a:t>
            </a:r>
            <a:r>
              <a:rPr lang="de-CH" sz="1400" dirty="0">
                <a:solidFill>
                  <a:schemeClr val="tx1"/>
                </a:solidFill>
              </a:rPr>
              <a:t> = nach schriftlicher Vorwarnung (Ultimatum).</a:t>
            </a:r>
          </a:p>
          <a:p>
            <a:r>
              <a:rPr lang="de-CH" sz="1400" dirty="0">
                <a:solidFill>
                  <a:srgbClr val="FF0000"/>
                </a:solidFill>
              </a:rPr>
              <a:t>Anordnungen durch die Lehrperson und Schulleitung sind endgültig.</a:t>
            </a:r>
          </a:p>
          <a:p>
            <a:r>
              <a:rPr lang="de-CH" sz="1400" dirty="0">
                <a:solidFill>
                  <a:schemeClr val="tx1"/>
                </a:solidFill>
              </a:rPr>
              <a:t>Verfügungen durch den Schulrat sind beschwerdefähig.</a:t>
            </a:r>
          </a:p>
        </p:txBody>
      </p:sp>
      <p:sp>
        <p:nvSpPr>
          <p:cNvPr id="3" name="Titel 2"/>
          <p:cNvSpPr>
            <a:spLocks noGrp="1"/>
          </p:cNvSpPr>
          <p:nvPr>
            <p:ph type="title"/>
            <p:custDataLst>
              <p:tags r:id="rId3"/>
            </p:custDataLst>
          </p:nvPr>
        </p:nvSpPr>
        <p:spPr/>
        <p:txBody>
          <a:bodyPr/>
          <a:lstStyle/>
          <a:p>
            <a:r>
              <a:rPr lang="de-CH" dirty="0">
                <a:solidFill>
                  <a:schemeClr val="bg2">
                    <a:lumMod val="75000"/>
                  </a:schemeClr>
                </a:solidFill>
              </a:rPr>
              <a:t>Disziplinarmassnahmen</a:t>
            </a:r>
          </a:p>
        </p:txBody>
      </p:sp>
    </p:spTree>
    <p:extLst>
      <p:ext uri="{BB962C8B-B14F-4D97-AF65-F5344CB8AC3E}">
        <p14:creationId xmlns:p14="http://schemas.microsoft.com/office/powerpoint/2010/main" val="206434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solidFill>
                  <a:schemeClr val="bg2">
                    <a:lumMod val="75000"/>
                  </a:schemeClr>
                </a:solidFill>
              </a:rPr>
              <a:t>Urlaub und Absenzen</a:t>
            </a:r>
          </a:p>
        </p:txBody>
      </p:sp>
      <p:sp>
        <p:nvSpPr>
          <p:cNvPr id="4" name="Foliennummernplatzhalter 3"/>
          <p:cNvSpPr>
            <a:spLocks noGrp="1"/>
          </p:cNvSpPr>
          <p:nvPr>
            <p:ph type="sldNum" sz="quarter" idx="10"/>
            <p:custDataLst>
              <p:tags r:id="rId2"/>
            </p:custDataLst>
          </p:nvPr>
        </p:nvSpPr>
        <p:spPr/>
        <p:txBody>
          <a:bodyPr/>
          <a:lstStyle/>
          <a:p>
            <a:fld id="{346979EC-8346-4164-9D6B-7147574E3F1D}" type="slidenum">
              <a:rPr lang="de-CH" smtClean="0"/>
              <a:pPr/>
              <a:t>39</a:t>
            </a:fld>
            <a:endParaRPr lang="de-CH" dirty="0"/>
          </a:p>
        </p:txBody>
      </p:sp>
      <p:sp>
        <p:nvSpPr>
          <p:cNvPr id="3" name="Rechteck 2"/>
          <p:cNvSpPr/>
          <p:nvPr>
            <p:custDataLst>
              <p:tags r:id="rId3"/>
            </p:custDataLst>
          </p:nvPr>
        </p:nvSpPr>
        <p:spPr>
          <a:xfrm>
            <a:off x="323528" y="1527824"/>
            <a:ext cx="8640960" cy="4062651"/>
          </a:xfrm>
          <a:prstGeom prst="rect">
            <a:avLst/>
          </a:prstGeom>
        </p:spPr>
        <p:txBody>
          <a:bodyPr wrap="square">
            <a:spAutoFit/>
          </a:bodyPr>
          <a:lstStyle/>
          <a:p>
            <a:r>
              <a:rPr lang="de-CH" b="1" dirty="0"/>
              <a:t>Artikel 25      Beurlaubung (Art. 28 ff. </a:t>
            </a:r>
            <a:r>
              <a:rPr lang="de-CH" b="1" dirty="0" err="1"/>
              <a:t>SchG</a:t>
            </a:r>
            <a:r>
              <a:rPr lang="de-CH" b="1" dirty="0"/>
              <a:t>)</a:t>
            </a:r>
          </a:p>
          <a:p>
            <a:endParaRPr lang="de-CH" dirty="0"/>
          </a:p>
          <a:p>
            <a:r>
              <a:rPr lang="de-CH" sz="900" dirty="0"/>
              <a:t>1  </a:t>
            </a:r>
            <a:r>
              <a:rPr lang="de-CH" sz="2400" dirty="0"/>
              <a:t> </a:t>
            </a:r>
            <a:r>
              <a:rPr lang="de-CH" dirty="0"/>
              <a:t>Als Beurlaubung gilt die bewilligte Abwesenheit von der Schule von mindestens einem</a:t>
            </a:r>
            <a:br>
              <a:rPr lang="de-CH" dirty="0"/>
            </a:br>
            <a:r>
              <a:rPr lang="de-CH" dirty="0"/>
              <a:t>   Schulhalbtag.</a:t>
            </a:r>
          </a:p>
          <a:p>
            <a:r>
              <a:rPr lang="de-CH" sz="900" dirty="0"/>
              <a:t>2</a:t>
            </a:r>
            <a:r>
              <a:rPr lang="de-CH" sz="650" dirty="0"/>
              <a:t>  </a:t>
            </a:r>
            <a:r>
              <a:rPr lang="de-CH" dirty="0"/>
              <a:t> Beurlaubungsgesuche sind zu begründen und den Lehrpersonen frühzeitig einzureichen.</a:t>
            </a:r>
            <a:br>
              <a:rPr lang="de-CH" dirty="0"/>
            </a:br>
            <a:r>
              <a:rPr lang="de-CH" dirty="0"/>
              <a:t>   Jede Lehrperson führt Kontrolle über die Beurlaubungen.</a:t>
            </a:r>
          </a:p>
          <a:p>
            <a:r>
              <a:rPr lang="de-CH" sz="900" dirty="0"/>
              <a:t>3</a:t>
            </a:r>
            <a:r>
              <a:rPr lang="de-CH" sz="650" dirty="0"/>
              <a:t>  </a:t>
            </a:r>
            <a:r>
              <a:rPr lang="de-CH" dirty="0"/>
              <a:t> Zuständig, Beurlaubung zu erteilen, sind:</a:t>
            </a:r>
          </a:p>
          <a:p>
            <a:r>
              <a:rPr lang="de-CH" dirty="0"/>
              <a:t>  a) </a:t>
            </a:r>
            <a:r>
              <a:rPr lang="de-CH" dirty="0">
                <a:solidFill>
                  <a:srgbClr val="FF0000"/>
                </a:solidFill>
              </a:rPr>
              <a:t> die Lehrperson für höchstens sechs Schulhalbtage pro Schuljahr;</a:t>
            </a:r>
          </a:p>
          <a:p>
            <a:r>
              <a:rPr lang="de-CH" dirty="0"/>
              <a:t>  b)  </a:t>
            </a:r>
            <a:r>
              <a:rPr lang="de-CH" dirty="0">
                <a:solidFill>
                  <a:srgbClr val="FF0000"/>
                </a:solidFill>
              </a:rPr>
              <a:t>der Schulrat für mehr als sechs Schulhalbtage pro Schuljahr. </a:t>
            </a:r>
            <a:r>
              <a:rPr lang="de-CH" dirty="0"/>
              <a:t>Der Schulrat kann diese</a:t>
            </a:r>
            <a:br>
              <a:rPr lang="de-CH" dirty="0"/>
            </a:br>
            <a:r>
              <a:rPr lang="de-CH" dirty="0"/>
              <a:t>       Kompetenz ganz oder teilweise an das Schulratspräsidium, an einzelne Mitglieder des</a:t>
            </a:r>
            <a:br>
              <a:rPr lang="de-CH" dirty="0"/>
            </a:br>
            <a:r>
              <a:rPr lang="de-CH" dirty="0"/>
              <a:t>       Schulrates oder an die Schulleitung delegieren.</a:t>
            </a:r>
          </a:p>
          <a:p>
            <a:r>
              <a:rPr lang="de-CH" sz="900" dirty="0"/>
              <a:t>4</a:t>
            </a:r>
            <a:r>
              <a:rPr lang="de-CH" sz="650" dirty="0"/>
              <a:t>  </a:t>
            </a:r>
            <a:r>
              <a:rPr lang="de-CH" dirty="0"/>
              <a:t> Der Schulrat kann zudem eine Selbstdispensation durch die Eltern beschliessen, jedoch</a:t>
            </a:r>
            <a:br>
              <a:rPr lang="de-CH" dirty="0"/>
            </a:br>
            <a:r>
              <a:rPr lang="de-CH" dirty="0"/>
              <a:t>   höchstens vier Schulhalbtage pro Schuljahr.</a:t>
            </a:r>
          </a:p>
          <a:p>
            <a:r>
              <a:rPr lang="de-CH" sz="900" dirty="0"/>
              <a:t>5</a:t>
            </a:r>
            <a:r>
              <a:rPr lang="de-CH" sz="650" dirty="0"/>
              <a:t>  </a:t>
            </a:r>
            <a:r>
              <a:rPr lang="de-CH" dirty="0"/>
              <a:t> Der Erziehungsrat erlässt nähere Bestimmungen.</a:t>
            </a:r>
            <a:endParaRPr lang="de-CH" dirty="0">
              <a:effectLst/>
            </a:endParaRPr>
          </a:p>
        </p:txBody>
      </p:sp>
      <p:sp>
        <p:nvSpPr>
          <p:cNvPr id="5" name="Textfeld 4"/>
          <p:cNvSpPr txBox="1"/>
          <p:nvPr>
            <p:custDataLst>
              <p:tags r:id="rId4"/>
            </p:custDataLst>
          </p:nvPr>
        </p:nvSpPr>
        <p:spPr>
          <a:xfrm>
            <a:off x="323528" y="949940"/>
            <a:ext cx="4680520" cy="369332"/>
          </a:xfrm>
          <a:prstGeom prst="rect">
            <a:avLst/>
          </a:prstGeom>
          <a:noFill/>
        </p:spPr>
        <p:txBody>
          <a:bodyPr wrap="square" rtlCol="0">
            <a:spAutoFit/>
          </a:bodyPr>
          <a:lstStyle/>
          <a:p>
            <a:r>
              <a:rPr lang="de-CH" b="1" dirty="0"/>
              <a:t>Schulverordnung (RB 10.1115)</a:t>
            </a:r>
          </a:p>
        </p:txBody>
      </p:sp>
    </p:spTree>
    <p:extLst>
      <p:ext uri="{BB962C8B-B14F-4D97-AF65-F5344CB8AC3E}">
        <p14:creationId xmlns:p14="http://schemas.microsoft.com/office/powerpoint/2010/main" val="37309130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A4FA9-8AC5-94ED-0C49-06EBB221C60A}"/>
              </a:ext>
            </a:extLst>
          </p:cNvPr>
          <p:cNvSpPr>
            <a:spLocks noGrp="1"/>
          </p:cNvSpPr>
          <p:nvPr>
            <p:ph type="title"/>
          </p:nvPr>
        </p:nvSpPr>
        <p:spPr/>
        <p:txBody>
          <a:bodyPr/>
          <a:lstStyle/>
          <a:p>
            <a:r>
              <a:rPr lang="de-CH" b="1" dirty="0"/>
              <a:t>(Besondere Förderung)</a:t>
            </a:r>
            <a:endParaRPr lang="de-CH" dirty="0"/>
          </a:p>
        </p:txBody>
      </p:sp>
      <p:sp>
        <p:nvSpPr>
          <p:cNvPr id="3" name="Inhaltsplatzhalter 2">
            <a:extLst>
              <a:ext uri="{FF2B5EF4-FFF2-40B4-BE49-F238E27FC236}">
                <a16:creationId xmlns:a16="http://schemas.microsoft.com/office/drawing/2014/main" id="{A69BAB0A-6D2A-22DD-24A6-D8542622F7C0}"/>
              </a:ext>
            </a:extLst>
          </p:cNvPr>
          <p:cNvSpPr>
            <a:spLocks noGrp="1"/>
          </p:cNvSpPr>
          <p:nvPr>
            <p:ph idx="1"/>
          </p:nvPr>
        </p:nvSpPr>
        <p:spPr/>
        <p:txBody>
          <a:bodyPr/>
          <a:lstStyle/>
          <a:p>
            <a:endParaRPr lang="de-CH" sz="1200" dirty="0"/>
          </a:p>
          <a:p>
            <a:pPr>
              <a:lnSpc>
                <a:spcPct val="100000"/>
              </a:lnSpc>
            </a:pPr>
            <a:r>
              <a:rPr lang="de-CH" sz="1800" dirty="0"/>
              <a:t>Schülerinnen und Schüler, die aufgrund einer Behinderung im Sinne von Artikel 2 des Behindertengleichstellungsgesetzes bei Leistungserhebungen benachteiligt sind, haben Anspruch darauf, dass die äusseren Bedingungen oder die Form der Leistungserhebung so verändert werden, dass der behinderungsbedingte Nachteil so gut wie möglich ausgeglichen wird, ohne dabei die Lernziele anzupassen.</a:t>
            </a:r>
          </a:p>
        </p:txBody>
      </p:sp>
      <p:sp>
        <p:nvSpPr>
          <p:cNvPr id="4" name="Foliennummernplatzhalter 3">
            <a:extLst>
              <a:ext uri="{FF2B5EF4-FFF2-40B4-BE49-F238E27FC236}">
                <a16:creationId xmlns:a16="http://schemas.microsoft.com/office/drawing/2014/main" id="{3BA3F826-5456-33E6-3B2A-C3EC5D07C2D7}"/>
              </a:ext>
            </a:extLst>
          </p:cNvPr>
          <p:cNvSpPr>
            <a:spLocks noGrp="1"/>
          </p:cNvSpPr>
          <p:nvPr>
            <p:ph type="sldNum" sz="quarter" idx="12"/>
          </p:nvPr>
        </p:nvSpPr>
        <p:spPr/>
        <p:txBody>
          <a:bodyPr/>
          <a:lstStyle/>
          <a:p>
            <a:fld id="{565A3E7D-0018-4715-8B3D-68E2BF3AD988}" type="slidenum">
              <a:rPr lang="de-CH" smtClean="0"/>
              <a:t>4</a:t>
            </a:fld>
            <a:endParaRPr lang="de-CH" dirty="0"/>
          </a:p>
        </p:txBody>
      </p:sp>
      <p:sp>
        <p:nvSpPr>
          <p:cNvPr id="5" name="Textplatzhalter 4">
            <a:extLst>
              <a:ext uri="{FF2B5EF4-FFF2-40B4-BE49-F238E27FC236}">
                <a16:creationId xmlns:a16="http://schemas.microsoft.com/office/drawing/2014/main" id="{77826A1C-6C92-C95A-381D-64C3CF823AE1}"/>
              </a:ext>
            </a:extLst>
          </p:cNvPr>
          <p:cNvSpPr>
            <a:spLocks noGrp="1"/>
          </p:cNvSpPr>
          <p:nvPr>
            <p:ph type="body" sz="quarter" idx="13"/>
          </p:nvPr>
        </p:nvSpPr>
        <p:spPr/>
        <p:txBody>
          <a:bodyPr/>
          <a:lstStyle/>
          <a:p>
            <a:r>
              <a:rPr lang="de-CH" dirty="0"/>
              <a:t>Nachteilsausgleich</a:t>
            </a:r>
          </a:p>
        </p:txBody>
      </p:sp>
      <p:sp>
        <p:nvSpPr>
          <p:cNvPr id="6" name="Textplatzhalter 5">
            <a:extLst>
              <a:ext uri="{FF2B5EF4-FFF2-40B4-BE49-F238E27FC236}">
                <a16:creationId xmlns:a16="http://schemas.microsoft.com/office/drawing/2014/main" id="{39D99F8C-68A2-5441-0B0B-95443196E6A8}"/>
              </a:ext>
            </a:extLst>
          </p:cNvPr>
          <p:cNvSpPr>
            <a:spLocks noGrp="1"/>
          </p:cNvSpPr>
          <p:nvPr>
            <p:ph type="body" sz="quarter" idx="14"/>
          </p:nvPr>
        </p:nvSpPr>
        <p:spPr/>
        <p:txBody>
          <a:bodyPr/>
          <a:lstStyle/>
          <a:p>
            <a:endParaRPr lang="de-CH"/>
          </a:p>
        </p:txBody>
      </p:sp>
    </p:spTree>
    <p:extLst>
      <p:ext uri="{BB962C8B-B14F-4D97-AF65-F5344CB8AC3E}">
        <p14:creationId xmlns:p14="http://schemas.microsoft.com/office/powerpoint/2010/main" val="4061448650"/>
      </p:ext>
    </p:extLst>
  </p:cSld>
  <p:clrMapOvr>
    <a:masterClrMapping/>
  </p:clrMapOvr>
  <p:transition spd="med">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solidFill>
                  <a:schemeClr val="bg2">
                    <a:lumMod val="75000"/>
                  </a:schemeClr>
                </a:solidFill>
              </a:rPr>
              <a:t>Urlaub und Absenzen</a:t>
            </a:r>
          </a:p>
        </p:txBody>
      </p:sp>
      <p:sp>
        <p:nvSpPr>
          <p:cNvPr id="4" name="Foliennummernplatzhalter 3"/>
          <p:cNvSpPr>
            <a:spLocks noGrp="1"/>
          </p:cNvSpPr>
          <p:nvPr>
            <p:ph type="sldNum" sz="quarter" idx="10"/>
            <p:custDataLst>
              <p:tags r:id="rId2"/>
            </p:custDataLst>
          </p:nvPr>
        </p:nvSpPr>
        <p:spPr/>
        <p:txBody>
          <a:bodyPr/>
          <a:lstStyle/>
          <a:p>
            <a:fld id="{346979EC-8346-4164-9D6B-7147574E3F1D}" type="slidenum">
              <a:rPr lang="de-CH" smtClean="0"/>
              <a:pPr/>
              <a:t>40</a:t>
            </a:fld>
            <a:endParaRPr lang="de-CH" dirty="0"/>
          </a:p>
        </p:txBody>
      </p:sp>
      <p:sp>
        <p:nvSpPr>
          <p:cNvPr id="6" name="Rectangle 1"/>
          <p:cNvSpPr>
            <a:spLocks noChangeArrowheads="1"/>
          </p:cNvSpPr>
          <p:nvPr>
            <p:custDataLst>
              <p:tags r:id="rId3"/>
            </p:custDataLst>
          </p:nvPr>
        </p:nvSpPr>
        <p:spPr bwMode="auto">
          <a:xfrm>
            <a:off x="293085" y="1483441"/>
            <a:ext cx="3038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522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1600" b="1" i="0" u="none" strike="noStrike" cap="none" normalizeH="0" baseline="0" dirty="0">
                <a:ln>
                  <a:noFill/>
                </a:ln>
                <a:solidFill>
                  <a:schemeClr val="tx1"/>
                </a:solidFill>
                <a:effectLst/>
                <a:latin typeface="Arial" panose="020B0604020202020204" pitchFamily="34" charset="0"/>
              </a:rPr>
              <a:t> </a:t>
            </a:r>
            <a:r>
              <a:rPr kumimoji="0" lang="de-CH" altLang="de-DE" sz="1600" b="0" i="0" u="none" strike="noStrike" cap="none" normalizeH="0" baseline="0" dirty="0">
                <a:ln>
                  <a:noFill/>
                </a:ln>
                <a:solidFill>
                  <a:schemeClr val="tx1"/>
                </a:solidFill>
                <a:effectLst/>
                <a:latin typeface="Arial" panose="020B0604020202020204" pitchFamily="34" charset="0"/>
              </a:rPr>
              <a:t> </a:t>
            </a:r>
          </a:p>
        </p:txBody>
      </p:sp>
      <p:sp>
        <p:nvSpPr>
          <p:cNvPr id="7" name="Rechteck 6"/>
          <p:cNvSpPr/>
          <p:nvPr>
            <p:custDataLst>
              <p:tags r:id="rId4"/>
            </p:custDataLst>
          </p:nvPr>
        </p:nvSpPr>
        <p:spPr>
          <a:xfrm>
            <a:off x="293085" y="894963"/>
            <a:ext cx="8496944" cy="584775"/>
          </a:xfrm>
          <a:prstGeom prst="rect">
            <a:avLst/>
          </a:prstGeom>
        </p:spPr>
        <p:txBody>
          <a:bodyPr wrap="square">
            <a:spAutoFit/>
          </a:bodyPr>
          <a:lstStyle/>
          <a:p>
            <a:pPr lvl="0" eaLnBrk="0" fontAlgn="base" hangingPunct="0">
              <a:spcBef>
                <a:spcPct val="0"/>
              </a:spcBef>
              <a:spcAft>
                <a:spcPct val="0"/>
              </a:spcAft>
            </a:pPr>
            <a:r>
              <a:rPr lang="de-CH" altLang="de-DE" sz="1600" b="1" dirty="0">
                <a:cs typeface="Arial" panose="020B0604020202020204" pitchFamily="34" charset="0"/>
              </a:rPr>
              <a:t>REGLEMENT</a:t>
            </a:r>
            <a:br>
              <a:rPr lang="de-CH" altLang="de-DE" sz="1600" b="1" dirty="0">
                <a:cs typeface="Arial" panose="020B0604020202020204" pitchFamily="34" charset="0"/>
              </a:rPr>
            </a:br>
            <a:r>
              <a:rPr lang="de-CH" altLang="de-DE" sz="1600" b="1" dirty="0">
                <a:latin typeface="Arial" panose="020B0604020202020204" pitchFamily="34" charset="0"/>
                <a:cs typeface="Arial" panose="020B0604020202020204" pitchFamily="34" charset="0"/>
              </a:rPr>
              <a:t>über die Absenzen und Beurlaubungen für Schülerinnen und Schüler (</a:t>
            </a:r>
            <a:r>
              <a:rPr lang="de-CH" altLang="de-DE" sz="1600" b="1" dirty="0"/>
              <a:t>RB 10.1467)</a:t>
            </a:r>
            <a:endParaRPr lang="de-CH" altLang="de-DE" sz="1600" dirty="0">
              <a:latin typeface="Arial" panose="020B0604020202020204" pitchFamily="34" charset="0"/>
            </a:endParaRPr>
          </a:p>
        </p:txBody>
      </p:sp>
      <p:sp>
        <p:nvSpPr>
          <p:cNvPr id="5" name="Textfeld 4"/>
          <p:cNvSpPr txBox="1"/>
          <p:nvPr>
            <p:custDataLst>
              <p:tags r:id="rId5"/>
            </p:custDataLst>
          </p:nvPr>
        </p:nvSpPr>
        <p:spPr>
          <a:xfrm>
            <a:off x="293085" y="1567665"/>
            <a:ext cx="8671403" cy="2308324"/>
          </a:xfrm>
          <a:prstGeom prst="rect">
            <a:avLst/>
          </a:prstGeom>
          <a:noFill/>
        </p:spPr>
        <p:txBody>
          <a:bodyPr wrap="square" rtlCol="0">
            <a:spAutoFit/>
          </a:bodyPr>
          <a:lstStyle/>
          <a:p>
            <a:r>
              <a:rPr lang="de-CH" b="1" dirty="0"/>
              <a:t>Artikel 2</a:t>
            </a:r>
          </a:p>
          <a:p>
            <a:pPr marL="285750" indent="-285750">
              <a:buFont typeface="Wingdings" panose="05000000000000000000" pitchFamily="2" charset="2"/>
              <a:buChar char="§"/>
            </a:pPr>
            <a:r>
              <a:rPr lang="de-CH" dirty="0"/>
              <a:t>Eltern müssen Absenzen unverzüglich der Lehrperson melden (mündlich/schriftlich)</a:t>
            </a:r>
          </a:p>
          <a:p>
            <a:pPr marL="285750" indent="-285750">
              <a:buFont typeface="Wingdings" panose="05000000000000000000" pitchFamily="2" charset="2"/>
              <a:buChar char="§"/>
            </a:pPr>
            <a:r>
              <a:rPr lang="de-CH" dirty="0"/>
              <a:t>Absenzen von mehr als 5 Tagen müssen schriftlich begründet sein.</a:t>
            </a:r>
          </a:p>
          <a:p>
            <a:pPr marL="285750" indent="-285750">
              <a:buFont typeface="Wingdings" panose="05000000000000000000" pitchFamily="2" charset="2"/>
              <a:buChar char="§"/>
            </a:pPr>
            <a:r>
              <a:rPr lang="de-CH" dirty="0"/>
              <a:t>Die Lehrperson kann auch bei kürzerer Absenz ein Arztzeugnis verlangen; </a:t>
            </a:r>
          </a:p>
          <a:p>
            <a:pPr marL="285750" indent="-285750">
              <a:buFont typeface="Wingdings" panose="05000000000000000000" pitchFamily="2" charset="2"/>
              <a:buChar char="§"/>
            </a:pPr>
            <a:r>
              <a:rPr lang="de-CH" dirty="0"/>
              <a:t>Bei Absenz infolge Unfall, Krankheit kann die Lehrperson ausnahmsweise (wiederholte oder länger dauernde Absenz) ein Arztzeugnis verlangen</a:t>
            </a:r>
          </a:p>
          <a:p>
            <a:pPr marL="285750" indent="-285750">
              <a:buFont typeface="Wingdings" panose="05000000000000000000" pitchFamily="2" charset="2"/>
              <a:buChar char="§"/>
            </a:pPr>
            <a:r>
              <a:rPr lang="de-CH" dirty="0"/>
              <a:t>Lehrperson leitet Unterlagen auf Ersuchen hin der SL respektive des SR zu.</a:t>
            </a:r>
          </a:p>
          <a:p>
            <a:pPr marL="285750" indent="-285750">
              <a:buFont typeface="Wingdings" panose="05000000000000000000" pitchFamily="2" charset="2"/>
              <a:buChar char="§"/>
            </a:pPr>
            <a:r>
              <a:rPr lang="de-CH" dirty="0"/>
              <a:t>Bei fehlender Begründung gelten Absenzen von mehr als 3 Tagen als unentschuldigt.</a:t>
            </a:r>
          </a:p>
        </p:txBody>
      </p:sp>
      <p:sp>
        <p:nvSpPr>
          <p:cNvPr id="8" name="Textfeld 7"/>
          <p:cNvSpPr txBox="1"/>
          <p:nvPr>
            <p:custDataLst>
              <p:tags r:id="rId6"/>
            </p:custDataLst>
          </p:nvPr>
        </p:nvSpPr>
        <p:spPr>
          <a:xfrm>
            <a:off x="293085" y="3981739"/>
            <a:ext cx="8496944" cy="923330"/>
          </a:xfrm>
          <a:prstGeom prst="rect">
            <a:avLst/>
          </a:prstGeom>
          <a:noFill/>
        </p:spPr>
        <p:txBody>
          <a:bodyPr wrap="square" rtlCol="0">
            <a:spAutoFit/>
          </a:bodyPr>
          <a:lstStyle/>
          <a:p>
            <a:r>
              <a:rPr lang="de-CH" b="1" dirty="0"/>
              <a:t>Artikel 3</a:t>
            </a:r>
          </a:p>
          <a:p>
            <a:pPr marL="285750" indent="-285750">
              <a:buFont typeface="Wingdings" panose="05000000000000000000" pitchFamily="2" charset="2"/>
              <a:buChar char="§"/>
            </a:pPr>
            <a:r>
              <a:rPr lang="de-CH" dirty="0"/>
              <a:t>Über Beurlaubungen für den Schulanfang entscheidet der Schulrat auf Antrag und Begründung der Eltern.</a:t>
            </a:r>
          </a:p>
        </p:txBody>
      </p:sp>
      <p:sp>
        <p:nvSpPr>
          <p:cNvPr id="11" name="Textfeld 10"/>
          <p:cNvSpPr txBox="1"/>
          <p:nvPr>
            <p:custDataLst>
              <p:tags r:id="rId7"/>
            </p:custDataLst>
          </p:nvPr>
        </p:nvSpPr>
        <p:spPr>
          <a:xfrm>
            <a:off x="295854" y="5014917"/>
            <a:ext cx="8668633" cy="646331"/>
          </a:xfrm>
          <a:prstGeom prst="rect">
            <a:avLst/>
          </a:prstGeom>
          <a:noFill/>
        </p:spPr>
        <p:txBody>
          <a:bodyPr wrap="square" rtlCol="0">
            <a:spAutoFit/>
          </a:bodyPr>
          <a:lstStyle/>
          <a:p>
            <a:r>
              <a:rPr lang="de-CH" b="1" dirty="0"/>
              <a:t>Artikel 4</a:t>
            </a:r>
          </a:p>
          <a:p>
            <a:pPr marL="285750" indent="-285750">
              <a:buFont typeface="Wingdings" panose="05000000000000000000" pitchFamily="2" charset="2"/>
              <a:buChar char="§"/>
            </a:pPr>
            <a:r>
              <a:rPr lang="de-CH" dirty="0"/>
              <a:t>Beurlaubungen </a:t>
            </a:r>
            <a:r>
              <a:rPr lang="de-CH" dirty="0" err="1"/>
              <a:t>Alpzeit</a:t>
            </a:r>
            <a:r>
              <a:rPr lang="de-CH" dirty="0"/>
              <a:t>: Nur für familieneigene Betriebe (längstens bis Ende Schuljahr).</a:t>
            </a:r>
          </a:p>
        </p:txBody>
      </p:sp>
    </p:spTree>
    <p:extLst>
      <p:ext uri="{BB962C8B-B14F-4D97-AF65-F5344CB8AC3E}">
        <p14:creationId xmlns:p14="http://schemas.microsoft.com/office/powerpoint/2010/main" val="23656683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solidFill>
                  <a:schemeClr val="bg2">
                    <a:lumMod val="75000"/>
                  </a:schemeClr>
                </a:solidFill>
              </a:rPr>
              <a:t>Urlaub und Absenzen</a:t>
            </a:r>
          </a:p>
        </p:txBody>
      </p:sp>
      <p:sp>
        <p:nvSpPr>
          <p:cNvPr id="4" name="Foliennummernplatzhalter 3"/>
          <p:cNvSpPr>
            <a:spLocks noGrp="1"/>
          </p:cNvSpPr>
          <p:nvPr>
            <p:ph type="sldNum" sz="quarter" idx="10"/>
            <p:custDataLst>
              <p:tags r:id="rId2"/>
            </p:custDataLst>
          </p:nvPr>
        </p:nvSpPr>
        <p:spPr/>
        <p:txBody>
          <a:bodyPr/>
          <a:lstStyle/>
          <a:p>
            <a:fld id="{346979EC-8346-4164-9D6B-7147574E3F1D}" type="slidenum">
              <a:rPr lang="de-CH" smtClean="0"/>
              <a:pPr/>
              <a:t>41</a:t>
            </a:fld>
            <a:endParaRPr lang="de-CH" dirty="0"/>
          </a:p>
        </p:txBody>
      </p:sp>
      <p:sp>
        <p:nvSpPr>
          <p:cNvPr id="9" name="Rechteck 8"/>
          <p:cNvSpPr/>
          <p:nvPr>
            <p:custDataLst>
              <p:tags r:id="rId3"/>
            </p:custDataLst>
          </p:nvPr>
        </p:nvSpPr>
        <p:spPr>
          <a:xfrm>
            <a:off x="293085" y="894963"/>
            <a:ext cx="8496944" cy="584775"/>
          </a:xfrm>
          <a:prstGeom prst="rect">
            <a:avLst/>
          </a:prstGeom>
        </p:spPr>
        <p:txBody>
          <a:bodyPr wrap="square">
            <a:spAutoFit/>
          </a:bodyPr>
          <a:lstStyle/>
          <a:p>
            <a:pPr lvl="0" eaLnBrk="0" fontAlgn="base" hangingPunct="0">
              <a:spcBef>
                <a:spcPct val="0"/>
              </a:spcBef>
              <a:spcAft>
                <a:spcPct val="0"/>
              </a:spcAft>
            </a:pPr>
            <a:r>
              <a:rPr lang="de-CH" altLang="de-DE" sz="1600" b="1" dirty="0">
                <a:cs typeface="Arial" panose="020B0604020202020204" pitchFamily="34" charset="0"/>
              </a:rPr>
              <a:t>REGLEMENT</a:t>
            </a:r>
            <a:br>
              <a:rPr lang="de-CH" altLang="de-DE" sz="1600" b="1" dirty="0">
                <a:cs typeface="Arial" panose="020B0604020202020204" pitchFamily="34" charset="0"/>
              </a:rPr>
            </a:br>
            <a:r>
              <a:rPr lang="de-CH" altLang="de-DE" sz="1600" b="1" dirty="0">
                <a:latin typeface="Arial" panose="020B0604020202020204" pitchFamily="34" charset="0"/>
                <a:cs typeface="Arial" panose="020B0604020202020204" pitchFamily="34" charset="0"/>
              </a:rPr>
              <a:t>über die Absenzen und Beurlaubungen für Schülerinnen und Schüler (</a:t>
            </a:r>
            <a:r>
              <a:rPr lang="de-CH" altLang="de-DE" sz="1600" b="1" dirty="0"/>
              <a:t>RB 10.1467)</a:t>
            </a:r>
            <a:endParaRPr lang="de-CH" altLang="de-DE" sz="1600" dirty="0">
              <a:latin typeface="Arial" panose="020B0604020202020204" pitchFamily="34" charset="0"/>
            </a:endParaRPr>
          </a:p>
        </p:txBody>
      </p:sp>
      <p:sp>
        <p:nvSpPr>
          <p:cNvPr id="3" name="Textfeld 2"/>
          <p:cNvSpPr txBox="1"/>
          <p:nvPr>
            <p:custDataLst>
              <p:tags r:id="rId4"/>
            </p:custDataLst>
          </p:nvPr>
        </p:nvSpPr>
        <p:spPr>
          <a:xfrm>
            <a:off x="313907" y="3205175"/>
            <a:ext cx="7920880" cy="1754326"/>
          </a:xfrm>
          <a:prstGeom prst="rect">
            <a:avLst/>
          </a:prstGeom>
          <a:noFill/>
        </p:spPr>
        <p:txBody>
          <a:bodyPr wrap="square" rtlCol="0">
            <a:spAutoFit/>
          </a:bodyPr>
          <a:lstStyle/>
          <a:p>
            <a:r>
              <a:rPr lang="de-CH" b="1" dirty="0"/>
              <a:t>Selbstdispensation (Artikel 11/12)</a:t>
            </a:r>
          </a:p>
          <a:p>
            <a:pPr marL="285750" indent="-285750">
              <a:buFont typeface="Wingdings" panose="05000000000000000000" pitchFamily="2" charset="2"/>
              <a:buChar char="§"/>
            </a:pPr>
            <a:r>
              <a:rPr lang="de-CH" dirty="0"/>
              <a:t>Schulrat entscheidet betreffend Einführung</a:t>
            </a:r>
          </a:p>
          <a:p>
            <a:pPr marL="285750" indent="-285750">
              <a:buFont typeface="Wingdings" panose="05000000000000000000" pitchFamily="2" charset="2"/>
              <a:buChar char="§"/>
            </a:pPr>
            <a:r>
              <a:rPr lang="de-CH" dirty="0"/>
              <a:t>Selbstdispensation muss nicht begründet werden.</a:t>
            </a:r>
          </a:p>
          <a:p>
            <a:pPr marL="285750" indent="-285750">
              <a:buFont typeface="Wingdings" panose="05000000000000000000" pitchFamily="2" charset="2"/>
              <a:buChar char="§"/>
            </a:pPr>
            <a:r>
              <a:rPr lang="de-CH" dirty="0"/>
              <a:t>Zusammenhängender Bezug möglich; keine Übertragung aufs nächste Jahr</a:t>
            </a:r>
          </a:p>
          <a:p>
            <a:pPr marL="285750" indent="-285750">
              <a:buFont typeface="Wingdings" panose="05000000000000000000" pitchFamily="2" charset="2"/>
              <a:buChar char="§"/>
            </a:pPr>
            <a:r>
              <a:rPr lang="de-CH" dirty="0"/>
              <a:t>Selbstdispensation anfangs Schuljahr nicht möglich</a:t>
            </a:r>
          </a:p>
          <a:p>
            <a:pPr marL="285750" indent="-285750">
              <a:buFont typeface="Wingdings" panose="05000000000000000000" pitchFamily="2" charset="2"/>
              <a:buChar char="§"/>
            </a:pPr>
            <a:r>
              <a:rPr lang="de-CH" dirty="0"/>
              <a:t>Schulrat kann weitere Einschränkungen beschliessen</a:t>
            </a:r>
          </a:p>
        </p:txBody>
      </p:sp>
      <p:sp>
        <p:nvSpPr>
          <p:cNvPr id="10" name="Textfeld 9"/>
          <p:cNvSpPr txBox="1"/>
          <p:nvPr>
            <p:custDataLst>
              <p:tags r:id="rId5"/>
            </p:custDataLst>
          </p:nvPr>
        </p:nvSpPr>
        <p:spPr>
          <a:xfrm>
            <a:off x="313907" y="1704472"/>
            <a:ext cx="8208912" cy="1477328"/>
          </a:xfrm>
          <a:prstGeom prst="rect">
            <a:avLst/>
          </a:prstGeom>
          <a:noFill/>
        </p:spPr>
        <p:txBody>
          <a:bodyPr wrap="square" rtlCol="0">
            <a:spAutoFit/>
          </a:bodyPr>
          <a:lstStyle/>
          <a:p>
            <a:r>
              <a:rPr lang="de-CH" b="1" dirty="0"/>
              <a:t>Unterricht in heimatlicher Sprache und Kultur (Artikel 8)</a:t>
            </a:r>
            <a:endParaRPr lang="de-CH" dirty="0"/>
          </a:p>
          <a:p>
            <a:pPr marL="285750" indent="-285750">
              <a:buFont typeface="Wingdings" panose="05000000000000000000" pitchFamily="2" charset="2"/>
              <a:buChar char="§"/>
            </a:pPr>
            <a:r>
              <a:rPr lang="de-CH" dirty="0"/>
              <a:t>Schülerinnen und Schüler dürfen Kurse besuchen</a:t>
            </a:r>
          </a:p>
          <a:p>
            <a:pPr marL="285750" indent="-285750">
              <a:buFont typeface="Wingdings" panose="05000000000000000000" pitchFamily="2" charset="2"/>
              <a:buChar char="§"/>
            </a:pPr>
            <a:r>
              <a:rPr lang="de-CH" dirty="0"/>
              <a:t>max. halber Tag pro Woche (bei Überschneidungen mit Klassenunterricht)</a:t>
            </a:r>
          </a:p>
          <a:p>
            <a:pPr marL="285750" indent="-285750">
              <a:buFont typeface="Wingdings" panose="05000000000000000000" pitchFamily="2" charset="2"/>
              <a:buChar char="§"/>
            </a:pPr>
            <a:r>
              <a:rPr lang="de-CH" dirty="0"/>
              <a:t>Unterrichtsbesuch/Noten werden im Zeugnis festgehalten (Abwesenheit aber nicht)</a:t>
            </a:r>
          </a:p>
        </p:txBody>
      </p:sp>
    </p:spTree>
    <p:extLst>
      <p:ext uri="{BB962C8B-B14F-4D97-AF65-F5344CB8AC3E}">
        <p14:creationId xmlns:p14="http://schemas.microsoft.com/office/powerpoint/2010/main" val="263777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Fragen?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42</a:t>
            </a:fld>
            <a:endParaRPr lang="de-CH" dirty="0"/>
          </a:p>
        </p:txBody>
      </p:sp>
      <p:sp>
        <p:nvSpPr>
          <p:cNvPr id="5" name="Textplatzhalter 4"/>
          <p:cNvSpPr>
            <a:spLocks noGrp="1"/>
          </p:cNvSpPr>
          <p:nvPr>
            <p:ph type="body" sz="quarter" idx="14"/>
          </p:nvPr>
        </p:nvSpPr>
        <p:spPr/>
        <p:txBody>
          <a:bodyPr/>
          <a:lstStyle/>
          <a:p>
            <a:endParaRPr lang="de-CH" dirty="0"/>
          </a:p>
        </p:txBody>
      </p:sp>
      <p:pic>
        <p:nvPicPr>
          <p:cNvPr id="6" name="Grafik 5"/>
          <p:cNvPicPr>
            <a:picLocks noChangeAspect="1"/>
          </p:cNvPicPr>
          <p:nvPr/>
        </p:nvPicPr>
        <p:blipFill rotWithShape="1">
          <a:blip r:embed="rId5">
            <a:extLst>
              <a:ext uri="{28A0092B-C50C-407E-A947-70E740481C1C}">
                <a14:useLocalDpi xmlns:a14="http://schemas.microsoft.com/office/drawing/2010/main" val="0"/>
              </a:ext>
            </a:extLst>
          </a:blip>
          <a:srcRect t="8080" b="11115"/>
          <a:stretch/>
        </p:blipFill>
        <p:spPr>
          <a:xfrm>
            <a:off x="361628" y="968028"/>
            <a:ext cx="7837516" cy="4752528"/>
          </a:xfrm>
          <a:prstGeom prst="rect">
            <a:avLst/>
          </a:prstGeom>
        </p:spPr>
      </p:pic>
    </p:spTree>
    <p:extLst>
      <p:ext uri="{BB962C8B-B14F-4D97-AF65-F5344CB8AC3E}">
        <p14:creationId xmlns:p14="http://schemas.microsoft.com/office/powerpoint/2010/main" val="2817887040"/>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p:cNvGraphicFramePr>
            <a:graphicFrameLocks noGrp="1"/>
          </p:cNvGraphicFramePr>
          <p:nvPr>
            <p:extLst>
              <p:ext uri="{D42A27DB-BD31-4B8C-83A1-F6EECF244321}">
                <p14:modId xmlns:p14="http://schemas.microsoft.com/office/powerpoint/2010/main" val="1628011881"/>
              </p:ext>
            </p:extLst>
          </p:nvPr>
        </p:nvGraphicFramePr>
        <p:xfrm>
          <a:off x="395536" y="1317852"/>
          <a:ext cx="8208912" cy="3047251"/>
        </p:xfrm>
        <a:graphic>
          <a:graphicData uri="http://schemas.openxmlformats.org/drawingml/2006/table">
            <a:tbl>
              <a:tblPr firstRow="1" firstCol="1" bandRow="1" bandCol="1">
                <a:tableStyleId>{5C22544A-7EE6-4342-B048-85BDC9FD1C3A}</a:tableStyleId>
              </a:tblPr>
              <a:tblGrid>
                <a:gridCol w="2226876">
                  <a:extLst>
                    <a:ext uri="{9D8B030D-6E8A-4147-A177-3AD203B41FA5}">
                      <a16:colId xmlns:a16="http://schemas.microsoft.com/office/drawing/2014/main" val="20000"/>
                    </a:ext>
                  </a:extLst>
                </a:gridCol>
                <a:gridCol w="5982036">
                  <a:extLst>
                    <a:ext uri="{9D8B030D-6E8A-4147-A177-3AD203B41FA5}">
                      <a16:colId xmlns:a16="http://schemas.microsoft.com/office/drawing/2014/main" val="20001"/>
                    </a:ext>
                  </a:extLst>
                </a:gridCol>
              </a:tblGrid>
              <a:tr h="618765">
                <a:tc>
                  <a:txBody>
                    <a:bodyPr/>
                    <a:lstStyle/>
                    <a:p>
                      <a:pPr marL="68580" marR="68580" algn="l">
                        <a:lnSpc>
                          <a:spcPct val="120000"/>
                        </a:lnSpc>
                        <a:spcAft>
                          <a:spcPts val="0"/>
                        </a:spcAft>
                      </a:pPr>
                      <a:endParaRPr lang="de-CH" sz="1800" dirty="0">
                        <a:solidFill>
                          <a:schemeClr val="tx1"/>
                        </a:solidFill>
                        <a:effectLst/>
                        <a:latin typeface="Arial"/>
                        <a:ea typeface="Calibri"/>
                        <a:cs typeface="Times New Roman"/>
                      </a:endParaRPr>
                    </a:p>
                  </a:txBody>
                  <a:tcPr marL="68580" marR="68580" marT="36195" marB="36195"/>
                </a:tc>
                <a:tc>
                  <a:txBody>
                    <a:bodyPr/>
                    <a:lstStyle/>
                    <a:p>
                      <a:pPr marL="68580" marR="68580" algn="l">
                        <a:lnSpc>
                          <a:spcPct val="120000"/>
                        </a:lnSpc>
                        <a:spcAft>
                          <a:spcPts val="0"/>
                        </a:spcAft>
                      </a:pPr>
                      <a:r>
                        <a:rPr lang="de-CH" sz="1800" dirty="0">
                          <a:solidFill>
                            <a:schemeClr val="tx1"/>
                          </a:solidFill>
                          <a:effectLst/>
                        </a:rPr>
                        <a:t>Mögliche Themen</a:t>
                      </a:r>
                      <a:r>
                        <a:rPr lang="de-CH" sz="1800" baseline="0" dirty="0">
                          <a:solidFill>
                            <a:schemeClr val="tx1"/>
                          </a:solidFill>
                          <a:effectLst/>
                        </a:rPr>
                        <a:t> </a:t>
                      </a:r>
                      <a:r>
                        <a:rPr lang="de-CH" sz="1800" dirty="0">
                          <a:solidFill>
                            <a:schemeClr val="tx1"/>
                          </a:solidFill>
                          <a:effectLst/>
                        </a:rPr>
                        <a:t>3. Abend (</a:t>
                      </a:r>
                      <a:r>
                        <a:rPr lang="de-CH" sz="1800">
                          <a:solidFill>
                            <a:schemeClr val="tx1"/>
                          </a:solidFill>
                          <a:effectLst/>
                        </a:rPr>
                        <a:t>tbd</a:t>
                      </a:r>
                      <a:r>
                        <a:rPr lang="de-CH" sz="1800" dirty="0">
                          <a:solidFill>
                            <a:schemeClr val="tx1"/>
                          </a:solidFill>
                          <a:effectLst/>
                        </a:rPr>
                        <a:t>)</a:t>
                      </a:r>
                      <a:endParaRPr lang="de-CH" sz="1800" dirty="0">
                        <a:solidFill>
                          <a:schemeClr val="tx1"/>
                        </a:solidFill>
                        <a:effectLst/>
                        <a:latin typeface="Arial"/>
                        <a:ea typeface="Calibri"/>
                        <a:cs typeface="Times New Roman"/>
                      </a:endParaRPr>
                    </a:p>
                  </a:txBody>
                  <a:tcPr marL="68580" marR="68580" marT="36195" marB="36195"/>
                </a:tc>
                <a:extLst>
                  <a:ext uri="{0D108BD9-81ED-4DB2-BD59-A6C34878D82A}">
                    <a16:rowId xmlns:a16="http://schemas.microsoft.com/office/drawing/2014/main" val="10000"/>
                  </a:ext>
                </a:extLst>
              </a:tr>
              <a:tr h="572191">
                <a:tc>
                  <a:txBody>
                    <a:bodyPr/>
                    <a:lstStyle/>
                    <a:p>
                      <a:pPr marL="68580" marR="68580" algn="l">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Förderung</a:t>
                      </a:r>
                    </a:p>
                  </a:txBody>
                  <a:tcPr marL="68580" marR="68580" marT="36195" marB="36195"/>
                </a:tc>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Rechtliche Grundlagen, Integrative Förderung</a:t>
                      </a:r>
                    </a:p>
                  </a:txBody>
                  <a:tcPr marL="68580" marR="68580" marT="36195" marB="36195"/>
                </a:tc>
                <a:extLst>
                  <a:ext uri="{0D108BD9-81ED-4DB2-BD59-A6C34878D82A}">
                    <a16:rowId xmlns:a16="http://schemas.microsoft.com/office/drawing/2014/main" val="10003"/>
                  </a:ext>
                </a:extLst>
              </a:tr>
              <a:tr h="618765">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Sonderpädagogik</a:t>
                      </a:r>
                    </a:p>
                  </a:txBody>
                  <a:tcPr marL="68580" marR="68580" marT="36195" marB="36195"/>
                </a:tc>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Rechtliche Grundlagen, Formen der Sonderschulung</a:t>
                      </a:r>
                    </a:p>
                  </a:txBody>
                  <a:tcPr marL="68580" marR="68580" marT="36195" marB="36195"/>
                </a:tc>
                <a:extLst>
                  <a:ext uri="{0D108BD9-81ED-4DB2-BD59-A6C34878D82A}">
                    <a16:rowId xmlns:a16="http://schemas.microsoft.com/office/drawing/2014/main" val="10004"/>
                  </a:ext>
                </a:extLst>
              </a:tr>
              <a:tr h="618765">
                <a:tc>
                  <a:txBody>
                    <a:bodyPr/>
                    <a:lstStyle/>
                    <a:p>
                      <a:pPr marL="68580" marR="68580" algn="l">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Finanzierung</a:t>
                      </a:r>
                    </a:p>
                  </a:txBody>
                  <a:tcPr marL="68580" marR="68580" marT="36195" marB="36195"/>
                </a:tc>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Volksschule im Kanton Uri</a:t>
                      </a:r>
                    </a:p>
                  </a:txBody>
                  <a:tcPr marL="68580" marR="68580" marT="36195" marB="36195"/>
                </a:tc>
                <a:extLst>
                  <a:ext uri="{0D108BD9-81ED-4DB2-BD59-A6C34878D82A}">
                    <a16:rowId xmlns:a16="http://schemas.microsoft.com/office/drawing/2014/main" val="10005"/>
                  </a:ext>
                </a:extLst>
              </a:tr>
              <a:tr h="618765">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Verfügung</a:t>
                      </a:r>
                    </a:p>
                  </a:txBody>
                  <a:tcPr marL="68580" marR="68580" marT="36195" marB="36195"/>
                </a:tc>
                <a:tc>
                  <a:txBody>
                    <a:bodyPr/>
                    <a:lstStyle/>
                    <a:p>
                      <a:pPr marL="68580" marR="68580" algn="just">
                        <a:lnSpc>
                          <a:spcPct val="120000"/>
                        </a:lnSpc>
                        <a:spcAft>
                          <a:spcPts val="0"/>
                        </a:spcAft>
                      </a:pPr>
                      <a:r>
                        <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Form</a:t>
                      </a:r>
                      <a:r>
                        <a:rPr lang="de-CH" sz="1800" baseline="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der Verfügung – Ablauf Rechtsmittelverfahren</a:t>
                      </a:r>
                      <a:endParaRPr lang="de-CH"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36195" marB="36195"/>
                </a:tc>
                <a:extLst>
                  <a:ext uri="{0D108BD9-81ED-4DB2-BD59-A6C34878D82A}">
                    <a16:rowId xmlns:a16="http://schemas.microsoft.com/office/drawing/2014/main" val="10006"/>
                  </a:ext>
                </a:extLst>
              </a:tr>
            </a:tbl>
          </a:graphicData>
        </a:graphic>
      </p:graphicFrame>
      <p:sp>
        <p:nvSpPr>
          <p:cNvPr id="4" name="Foliennummernplatzhalter 3"/>
          <p:cNvSpPr>
            <a:spLocks noGrp="1"/>
          </p:cNvSpPr>
          <p:nvPr>
            <p:ph type="sldNum" sz="quarter" idx="10"/>
            <p:custDataLst>
              <p:tags r:id="rId1"/>
            </p:custDataLst>
          </p:nvPr>
        </p:nvSpPr>
        <p:spPr>
          <a:xfrm>
            <a:off x="6553200" y="6524625"/>
            <a:ext cx="2133600" cy="273050"/>
          </a:xfrm>
        </p:spPr>
        <p:txBody>
          <a:bodyPr/>
          <a:lstStyle/>
          <a:p>
            <a:pPr algn="r"/>
            <a:fld id="{346979EC-8346-4164-9D6B-7147574E3F1D}" type="slidenum">
              <a:rPr lang="de-CH" sz="1200" smtClean="0"/>
              <a:pPr algn="r"/>
              <a:t>43</a:t>
            </a:fld>
            <a:endParaRPr lang="de-CH" sz="1200" dirty="0"/>
          </a:p>
        </p:txBody>
      </p:sp>
    </p:spTree>
    <p:extLst>
      <p:ext uri="{BB962C8B-B14F-4D97-AF65-F5344CB8AC3E}">
        <p14:creationId xmlns:p14="http://schemas.microsoft.com/office/powerpoint/2010/main" val="185690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A4FA9-8AC5-94ED-0C49-06EBB221C60A}"/>
              </a:ext>
            </a:extLst>
          </p:cNvPr>
          <p:cNvSpPr>
            <a:spLocks noGrp="1"/>
          </p:cNvSpPr>
          <p:nvPr>
            <p:ph type="title"/>
          </p:nvPr>
        </p:nvSpPr>
        <p:spPr/>
        <p:txBody>
          <a:bodyPr/>
          <a:lstStyle/>
          <a:p>
            <a:r>
              <a:rPr lang="de-CH" b="1" dirty="0"/>
              <a:t>Besondere Förderung</a:t>
            </a:r>
            <a:endParaRPr lang="de-CH" dirty="0"/>
          </a:p>
        </p:txBody>
      </p:sp>
      <p:sp>
        <p:nvSpPr>
          <p:cNvPr id="3" name="Inhaltsplatzhalter 2">
            <a:extLst>
              <a:ext uri="{FF2B5EF4-FFF2-40B4-BE49-F238E27FC236}">
                <a16:creationId xmlns:a16="http://schemas.microsoft.com/office/drawing/2014/main" id="{A69BAB0A-6D2A-22DD-24A6-D8542622F7C0}"/>
              </a:ext>
            </a:extLst>
          </p:cNvPr>
          <p:cNvSpPr>
            <a:spLocks noGrp="1"/>
          </p:cNvSpPr>
          <p:nvPr>
            <p:ph idx="1"/>
          </p:nvPr>
        </p:nvSpPr>
        <p:spPr/>
        <p:txBody>
          <a:bodyPr/>
          <a:lstStyle/>
          <a:p>
            <a:endParaRPr lang="de-CH" sz="1800" dirty="0"/>
          </a:p>
          <a:p>
            <a:r>
              <a:rPr lang="de-CH" sz="1800" dirty="0"/>
              <a:t>Das sonderpädagogische Angebot umfasst:</a:t>
            </a:r>
          </a:p>
          <a:p>
            <a:pPr marL="285750" indent="-285750"/>
            <a:r>
              <a:rPr lang="de-CH" sz="1800" dirty="0"/>
              <a:t>a) die heilpädagogische Früherziehung;</a:t>
            </a:r>
          </a:p>
          <a:p>
            <a:pPr marL="285750" indent="-285750"/>
            <a:r>
              <a:rPr lang="de-CH" sz="1800" dirty="0"/>
              <a:t>b) die Logopädie;</a:t>
            </a:r>
          </a:p>
          <a:p>
            <a:pPr marL="285750" indent="-285750"/>
            <a:r>
              <a:rPr lang="de-CH" sz="1800" dirty="0"/>
              <a:t>c) die Psychomotoriktherapie;</a:t>
            </a:r>
          </a:p>
          <a:p>
            <a:pPr marL="285750" indent="-285750"/>
            <a:r>
              <a:rPr lang="de-CH" sz="1800" dirty="0"/>
              <a:t>d) die Beratung;</a:t>
            </a:r>
          </a:p>
          <a:p>
            <a:pPr marL="285750" indent="-285750"/>
            <a:r>
              <a:rPr lang="de-CH" sz="1800" dirty="0"/>
              <a:t>e) </a:t>
            </a:r>
            <a:r>
              <a:rPr lang="de-CH" sz="1800" dirty="0">
                <a:highlight>
                  <a:srgbClr val="FFFF00"/>
                </a:highlight>
              </a:rPr>
              <a:t>ergänzende individuelle Massnahmen bei der Schulung in der Regelklasse;</a:t>
            </a:r>
          </a:p>
          <a:p>
            <a:pPr marL="285750" indent="-285750"/>
            <a:r>
              <a:rPr lang="de-CH" sz="1800" dirty="0"/>
              <a:t>f)  den Sonderschulunterricht in Sonderschulen;</a:t>
            </a:r>
          </a:p>
          <a:p>
            <a:pPr marL="285750" indent="-285750"/>
            <a:r>
              <a:rPr lang="de-CH" sz="1800" dirty="0"/>
              <a:t>g) die teilstationäre oder stationäre Unterbringung in Heimen;</a:t>
            </a:r>
          </a:p>
          <a:p>
            <a:pPr marL="285750" indent="-285750"/>
            <a:r>
              <a:rPr lang="de-CH" sz="1800" dirty="0"/>
              <a:t>h) die Organisation des Transports.</a:t>
            </a:r>
          </a:p>
          <a:p>
            <a:endParaRPr lang="de-CH" dirty="0"/>
          </a:p>
        </p:txBody>
      </p:sp>
      <p:sp>
        <p:nvSpPr>
          <p:cNvPr id="4" name="Foliennummernplatzhalter 3">
            <a:extLst>
              <a:ext uri="{FF2B5EF4-FFF2-40B4-BE49-F238E27FC236}">
                <a16:creationId xmlns:a16="http://schemas.microsoft.com/office/drawing/2014/main" id="{3BA3F826-5456-33E6-3B2A-C3EC5D07C2D7}"/>
              </a:ext>
            </a:extLst>
          </p:cNvPr>
          <p:cNvSpPr>
            <a:spLocks noGrp="1"/>
          </p:cNvSpPr>
          <p:nvPr>
            <p:ph type="sldNum" sz="quarter" idx="12"/>
          </p:nvPr>
        </p:nvSpPr>
        <p:spPr/>
        <p:txBody>
          <a:bodyPr/>
          <a:lstStyle/>
          <a:p>
            <a:fld id="{565A3E7D-0018-4715-8B3D-68E2BF3AD988}" type="slidenum">
              <a:rPr lang="de-CH" smtClean="0"/>
              <a:t>5</a:t>
            </a:fld>
            <a:endParaRPr lang="de-CH" dirty="0"/>
          </a:p>
        </p:txBody>
      </p:sp>
      <p:sp>
        <p:nvSpPr>
          <p:cNvPr id="5" name="Textplatzhalter 4">
            <a:extLst>
              <a:ext uri="{FF2B5EF4-FFF2-40B4-BE49-F238E27FC236}">
                <a16:creationId xmlns:a16="http://schemas.microsoft.com/office/drawing/2014/main" id="{77826A1C-6C92-C95A-381D-64C3CF823AE1}"/>
              </a:ext>
            </a:extLst>
          </p:cNvPr>
          <p:cNvSpPr>
            <a:spLocks noGrp="1"/>
          </p:cNvSpPr>
          <p:nvPr>
            <p:ph type="body" sz="quarter" idx="13"/>
          </p:nvPr>
        </p:nvSpPr>
        <p:spPr/>
        <p:txBody>
          <a:bodyPr/>
          <a:lstStyle/>
          <a:p>
            <a:r>
              <a:rPr lang="de-CH" dirty="0"/>
              <a:t>Sonderpädagogik</a:t>
            </a:r>
          </a:p>
        </p:txBody>
      </p:sp>
      <p:sp>
        <p:nvSpPr>
          <p:cNvPr id="6" name="Textplatzhalter 5">
            <a:extLst>
              <a:ext uri="{FF2B5EF4-FFF2-40B4-BE49-F238E27FC236}">
                <a16:creationId xmlns:a16="http://schemas.microsoft.com/office/drawing/2014/main" id="{39D99F8C-68A2-5441-0B0B-95443196E6A8}"/>
              </a:ext>
            </a:extLst>
          </p:cNvPr>
          <p:cNvSpPr>
            <a:spLocks noGrp="1"/>
          </p:cNvSpPr>
          <p:nvPr>
            <p:ph type="body" sz="quarter" idx="14"/>
          </p:nvPr>
        </p:nvSpPr>
        <p:spPr/>
        <p:txBody>
          <a:bodyPr/>
          <a:lstStyle/>
          <a:p>
            <a:endParaRPr lang="de-CH"/>
          </a:p>
        </p:txBody>
      </p:sp>
    </p:spTree>
    <p:extLst>
      <p:ext uri="{BB962C8B-B14F-4D97-AF65-F5344CB8AC3E}">
        <p14:creationId xmlns:p14="http://schemas.microsoft.com/office/powerpoint/2010/main" val="2212115239"/>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2A4FA9-8AC5-94ED-0C49-06EBB221C60A}"/>
              </a:ext>
            </a:extLst>
          </p:cNvPr>
          <p:cNvSpPr>
            <a:spLocks noGrp="1"/>
          </p:cNvSpPr>
          <p:nvPr>
            <p:ph type="title"/>
          </p:nvPr>
        </p:nvSpPr>
        <p:spPr/>
        <p:txBody>
          <a:bodyPr/>
          <a:lstStyle/>
          <a:p>
            <a:r>
              <a:rPr lang="de-CH" b="1" dirty="0"/>
              <a:t>Besondere Förderung</a:t>
            </a:r>
            <a:endParaRPr lang="de-CH" dirty="0"/>
          </a:p>
        </p:txBody>
      </p:sp>
      <p:sp>
        <p:nvSpPr>
          <p:cNvPr id="3" name="Inhaltsplatzhalter 2">
            <a:extLst>
              <a:ext uri="{FF2B5EF4-FFF2-40B4-BE49-F238E27FC236}">
                <a16:creationId xmlns:a16="http://schemas.microsoft.com/office/drawing/2014/main" id="{A69BAB0A-6D2A-22DD-24A6-D8542622F7C0}"/>
              </a:ext>
            </a:extLst>
          </p:cNvPr>
          <p:cNvSpPr>
            <a:spLocks noGrp="1"/>
          </p:cNvSpPr>
          <p:nvPr>
            <p:ph idx="1"/>
          </p:nvPr>
        </p:nvSpPr>
        <p:spPr/>
        <p:txBody>
          <a:bodyPr/>
          <a:lstStyle/>
          <a:p>
            <a:endParaRPr lang="de-CH" sz="1800" b="1" dirty="0"/>
          </a:p>
          <a:p>
            <a:pPr algn="ctr"/>
            <a:r>
              <a:rPr lang="de-CH" b="1" dirty="0"/>
              <a:t>ergänzende individuelle Massnahmen bei der Schulung in der Regelklasse</a:t>
            </a:r>
          </a:p>
          <a:p>
            <a:pPr algn="ctr"/>
            <a:r>
              <a:rPr lang="de-CH" b="1" dirty="0"/>
              <a:t>= </a:t>
            </a:r>
          </a:p>
          <a:p>
            <a:pPr algn="ctr"/>
            <a:r>
              <a:rPr lang="de-CH" b="1" dirty="0"/>
              <a:t>Integrative Sonderpädagogik (IS)</a:t>
            </a:r>
          </a:p>
          <a:p>
            <a:pPr marL="342900" indent="-342900">
              <a:buClrTx/>
              <a:buFont typeface="Wingdings" panose="05000000000000000000" pitchFamily="2" charset="2"/>
              <a:buChar char="§"/>
            </a:pPr>
            <a:r>
              <a:rPr lang="de-CH" dirty="0"/>
              <a:t>Schulische Heilpädagogik</a:t>
            </a:r>
          </a:p>
          <a:p>
            <a:pPr marL="342900" indent="-342900">
              <a:buClrTx/>
              <a:buFont typeface="Wingdings" panose="05000000000000000000" pitchFamily="2" charset="2"/>
              <a:buChar char="§"/>
            </a:pPr>
            <a:r>
              <a:rPr lang="de-CH" dirty="0"/>
              <a:t>Persönliche Assistenz</a:t>
            </a:r>
          </a:p>
          <a:p>
            <a:pPr marL="342900" indent="-342900">
              <a:buClrTx/>
              <a:buFont typeface="Wingdings" panose="05000000000000000000" pitchFamily="2" charset="2"/>
              <a:buChar char="§"/>
            </a:pPr>
            <a:r>
              <a:rPr lang="de-CH" dirty="0"/>
              <a:t>Entlastung SHP und LP (je ½ Lektion)</a:t>
            </a:r>
          </a:p>
          <a:p>
            <a:pPr>
              <a:buClrTx/>
              <a:buNone/>
            </a:pPr>
            <a:endParaRPr lang="de-CH" dirty="0"/>
          </a:p>
          <a:p>
            <a:pPr>
              <a:buClrTx/>
              <a:buNone/>
            </a:pPr>
            <a:r>
              <a:rPr lang="de-CH" dirty="0"/>
              <a:t>Je nach dem, erweitert durch </a:t>
            </a:r>
          </a:p>
          <a:p>
            <a:pPr marL="342900" indent="-342900">
              <a:buClrTx/>
              <a:buFont typeface="Wingdings" panose="05000000000000000000" pitchFamily="2" charset="2"/>
              <a:buChar char="§"/>
            </a:pPr>
            <a:r>
              <a:rPr lang="de-CH" dirty="0"/>
              <a:t>Therapie</a:t>
            </a:r>
          </a:p>
          <a:p>
            <a:pPr marL="342900" indent="-342900">
              <a:buClrTx/>
              <a:buFont typeface="Wingdings" panose="05000000000000000000" pitchFamily="2" charset="2"/>
              <a:buChar char="§"/>
            </a:pPr>
            <a:r>
              <a:rPr lang="de-CH" dirty="0"/>
              <a:t>Beratung und Unterstützung</a:t>
            </a:r>
          </a:p>
          <a:p>
            <a:endParaRPr lang="de-CH" dirty="0"/>
          </a:p>
        </p:txBody>
      </p:sp>
      <p:sp>
        <p:nvSpPr>
          <p:cNvPr id="4" name="Foliennummernplatzhalter 3">
            <a:extLst>
              <a:ext uri="{FF2B5EF4-FFF2-40B4-BE49-F238E27FC236}">
                <a16:creationId xmlns:a16="http://schemas.microsoft.com/office/drawing/2014/main" id="{3BA3F826-5456-33E6-3B2A-C3EC5D07C2D7}"/>
              </a:ext>
            </a:extLst>
          </p:cNvPr>
          <p:cNvSpPr>
            <a:spLocks noGrp="1"/>
          </p:cNvSpPr>
          <p:nvPr>
            <p:ph type="sldNum" sz="quarter" idx="12"/>
          </p:nvPr>
        </p:nvSpPr>
        <p:spPr/>
        <p:txBody>
          <a:bodyPr/>
          <a:lstStyle/>
          <a:p>
            <a:fld id="{565A3E7D-0018-4715-8B3D-68E2BF3AD988}" type="slidenum">
              <a:rPr lang="de-CH" smtClean="0"/>
              <a:t>6</a:t>
            </a:fld>
            <a:endParaRPr lang="de-CH" dirty="0"/>
          </a:p>
        </p:txBody>
      </p:sp>
      <p:sp>
        <p:nvSpPr>
          <p:cNvPr id="5" name="Textplatzhalter 4">
            <a:extLst>
              <a:ext uri="{FF2B5EF4-FFF2-40B4-BE49-F238E27FC236}">
                <a16:creationId xmlns:a16="http://schemas.microsoft.com/office/drawing/2014/main" id="{77826A1C-6C92-C95A-381D-64C3CF823AE1}"/>
              </a:ext>
            </a:extLst>
          </p:cNvPr>
          <p:cNvSpPr>
            <a:spLocks noGrp="1"/>
          </p:cNvSpPr>
          <p:nvPr>
            <p:ph type="body" sz="quarter" idx="13"/>
          </p:nvPr>
        </p:nvSpPr>
        <p:spPr/>
        <p:txBody>
          <a:bodyPr/>
          <a:lstStyle/>
          <a:p>
            <a:r>
              <a:rPr lang="de-CH" dirty="0"/>
              <a:t>Sonderpädagogik</a:t>
            </a:r>
          </a:p>
          <a:p>
            <a:endParaRPr lang="de-CH" dirty="0"/>
          </a:p>
        </p:txBody>
      </p:sp>
      <p:sp>
        <p:nvSpPr>
          <p:cNvPr id="6" name="Textplatzhalter 5">
            <a:extLst>
              <a:ext uri="{FF2B5EF4-FFF2-40B4-BE49-F238E27FC236}">
                <a16:creationId xmlns:a16="http://schemas.microsoft.com/office/drawing/2014/main" id="{39D99F8C-68A2-5441-0B0B-95443196E6A8}"/>
              </a:ext>
            </a:extLst>
          </p:cNvPr>
          <p:cNvSpPr>
            <a:spLocks noGrp="1"/>
          </p:cNvSpPr>
          <p:nvPr>
            <p:ph type="body" sz="quarter" idx="14"/>
          </p:nvPr>
        </p:nvSpPr>
        <p:spPr/>
        <p:txBody>
          <a:bodyPr/>
          <a:lstStyle/>
          <a:p>
            <a:endParaRPr lang="de-CH"/>
          </a:p>
        </p:txBody>
      </p:sp>
    </p:spTree>
    <p:extLst>
      <p:ext uri="{BB962C8B-B14F-4D97-AF65-F5344CB8AC3E}">
        <p14:creationId xmlns:p14="http://schemas.microsoft.com/office/powerpoint/2010/main" val="919598304"/>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0" y="1"/>
            <a:ext cx="9144000" cy="749230"/>
          </a:xfrm>
        </p:spPr>
        <p:txBody>
          <a:bodyPr/>
          <a:lstStyle/>
          <a:p>
            <a:r>
              <a:rPr lang="de-CH" dirty="0"/>
              <a:t>Inhalt</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7</a:t>
            </a:fld>
            <a:endParaRPr lang="de-CH" dirty="0"/>
          </a:p>
        </p:txBody>
      </p:sp>
      <p:graphicFrame>
        <p:nvGraphicFramePr>
          <p:cNvPr id="3" name="Diagramm 2"/>
          <p:cNvGraphicFramePr/>
          <p:nvPr/>
        </p:nvGraphicFramePr>
        <p:xfrm>
          <a:off x="1516814" y="16288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Textfeld 6"/>
          <p:cNvSpPr txBox="1"/>
          <p:nvPr>
            <p:custDataLst>
              <p:tags r:id="rId3"/>
            </p:custDataLst>
          </p:nvPr>
        </p:nvSpPr>
        <p:spPr>
          <a:xfrm>
            <a:off x="1523184" y="1052736"/>
            <a:ext cx="6089630" cy="646331"/>
          </a:xfrm>
          <a:prstGeom prst="rect">
            <a:avLst/>
          </a:prstGeom>
          <a:solidFill>
            <a:schemeClr val="accent4">
              <a:lumMod val="40000"/>
              <a:lumOff val="60000"/>
            </a:schemeClr>
          </a:solidFill>
        </p:spPr>
        <p:txBody>
          <a:bodyPr wrap="square" rtlCol="0">
            <a:spAutoFit/>
          </a:bodyPr>
          <a:lstStyle/>
          <a:p>
            <a:r>
              <a:rPr lang="de-CH" sz="3600" b="1" dirty="0"/>
              <a:t>  Verankerung in Gesetzgebung</a:t>
            </a:r>
          </a:p>
        </p:txBody>
      </p:sp>
    </p:spTree>
    <p:extLst>
      <p:ext uri="{BB962C8B-B14F-4D97-AF65-F5344CB8AC3E}">
        <p14:creationId xmlns:p14="http://schemas.microsoft.com/office/powerpoint/2010/main" val="4182085640"/>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8</a:t>
            </a:fld>
            <a:endParaRPr lang="de-CH" dirty="0"/>
          </a:p>
        </p:txBody>
      </p:sp>
      <p:sp>
        <p:nvSpPr>
          <p:cNvPr id="5" name="Textplatzhalter 4"/>
          <p:cNvSpPr>
            <a:spLocks noGrp="1"/>
          </p:cNvSpPr>
          <p:nvPr>
            <p:ph type="body" sz="quarter" idx="14"/>
          </p:nvPr>
        </p:nvSpPr>
        <p:spPr/>
        <p:txBody>
          <a:bodyPr/>
          <a:lstStyle/>
          <a:p>
            <a:endParaRPr lang="de-CH" dirty="0"/>
          </a:p>
        </p:txBody>
      </p:sp>
      <p:sp>
        <p:nvSpPr>
          <p:cNvPr id="9" name="Textfeld 8"/>
          <p:cNvSpPr txBox="1"/>
          <p:nvPr>
            <p:custDataLst>
              <p:tags r:id="rId3"/>
            </p:custDataLst>
          </p:nvPr>
        </p:nvSpPr>
        <p:spPr>
          <a:xfrm>
            <a:off x="371588" y="922106"/>
            <a:ext cx="2592288" cy="400110"/>
          </a:xfrm>
          <a:prstGeom prst="rect">
            <a:avLst/>
          </a:prstGeom>
          <a:solidFill>
            <a:srgbClr val="FF0000"/>
          </a:solidFill>
        </p:spPr>
        <p:txBody>
          <a:bodyPr wrap="square" rtlCol="0">
            <a:spAutoFit/>
          </a:bodyPr>
          <a:lstStyle/>
          <a:p>
            <a:r>
              <a:rPr lang="de-CH" sz="2000" dirty="0">
                <a:solidFill>
                  <a:schemeClr val="bg1"/>
                </a:solidFill>
              </a:rPr>
              <a:t>Kantonsverfassung </a:t>
            </a:r>
          </a:p>
        </p:txBody>
      </p:sp>
      <p:sp>
        <p:nvSpPr>
          <p:cNvPr id="10" name="Inhaltsplatzhalter 2"/>
          <p:cNvSpPr>
            <a:spLocks noGrp="1"/>
          </p:cNvSpPr>
          <p:nvPr>
            <p:ph idx="1"/>
            <p:custDataLst>
              <p:tags r:id="rId4"/>
            </p:custDataLst>
          </p:nvPr>
        </p:nvSpPr>
        <p:spPr>
          <a:xfrm>
            <a:off x="395536" y="1628800"/>
            <a:ext cx="7643812" cy="2088232"/>
          </a:xfrm>
          <a:solidFill>
            <a:srgbClr val="FFFFFF"/>
          </a:solidFill>
        </p:spPr>
        <p:txBody>
          <a:bodyPr/>
          <a:lstStyle/>
          <a:p>
            <a:pPr hangingPunct="0"/>
            <a:r>
              <a:rPr lang="de-CH" b="1" dirty="0"/>
              <a:t>Artikel 100</a:t>
            </a:r>
          </a:p>
          <a:p>
            <a:pPr lvl="0" hangingPunct="0">
              <a:buNone/>
            </a:pPr>
            <a:r>
              <a:rPr lang="de-CH" dirty="0">
                <a:solidFill>
                  <a:schemeClr val="bg1">
                    <a:lumMod val="10000"/>
                  </a:schemeClr>
                </a:solidFill>
                <a:latin typeface="+mn-lt"/>
              </a:rPr>
              <a:t>Der Erziehungsrat übt im Rahmen der Gesetzgebung die unmittelbare Aufsicht über das gesamte Schul- und Erziehungswesen aus.</a:t>
            </a:r>
          </a:p>
          <a:p>
            <a:pPr lvl="0" hangingPunct="0">
              <a:buNone/>
            </a:pPr>
            <a:r>
              <a:rPr lang="de-CH" dirty="0">
                <a:solidFill>
                  <a:schemeClr val="bg1">
                    <a:lumMod val="10000"/>
                  </a:schemeClr>
                </a:solidFill>
                <a:latin typeface="+mn-lt"/>
              </a:rPr>
              <a:t>Der Erziehungsrat besteht aus dem Präsidenten, dem Vizepräsidenten und fünf bis sieben Mitgliedern. Der Erziehungsdirektor amtet als Präsident.</a:t>
            </a:r>
            <a:endParaRPr lang="de-CH" dirty="0">
              <a:solidFill>
                <a:schemeClr val="bg1">
                  <a:lumMod val="10000"/>
                </a:schemeClr>
              </a:solidFill>
            </a:endParaRPr>
          </a:p>
        </p:txBody>
      </p:sp>
    </p:spTree>
    <p:extLst>
      <p:ext uri="{BB962C8B-B14F-4D97-AF65-F5344CB8AC3E}">
        <p14:creationId xmlns:p14="http://schemas.microsoft.com/office/powerpoint/2010/main" val="18233955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Erziehungsrat – Verankerung in der Gesetzgebung</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9</a:t>
            </a:fld>
            <a:endParaRPr lang="de-CH" dirty="0"/>
          </a:p>
        </p:txBody>
      </p:sp>
      <p:sp>
        <p:nvSpPr>
          <p:cNvPr id="5" name="Textplatzhalter 4"/>
          <p:cNvSpPr>
            <a:spLocks noGrp="1"/>
          </p:cNvSpPr>
          <p:nvPr>
            <p:ph type="body" sz="quarter" idx="14"/>
          </p:nvPr>
        </p:nvSpPr>
        <p:spPr/>
        <p:txBody>
          <a:bodyPr/>
          <a:lstStyle/>
          <a:p>
            <a:endParaRPr lang="de-CH" dirty="0"/>
          </a:p>
        </p:txBody>
      </p:sp>
      <p:sp>
        <p:nvSpPr>
          <p:cNvPr id="9" name="Textfeld 8"/>
          <p:cNvSpPr txBox="1"/>
          <p:nvPr>
            <p:custDataLst>
              <p:tags r:id="rId3"/>
            </p:custDataLst>
          </p:nvPr>
        </p:nvSpPr>
        <p:spPr>
          <a:xfrm>
            <a:off x="371588" y="922106"/>
            <a:ext cx="2592288" cy="400110"/>
          </a:xfrm>
          <a:prstGeom prst="rect">
            <a:avLst/>
          </a:prstGeom>
          <a:solidFill>
            <a:srgbClr val="FF0000"/>
          </a:solidFill>
        </p:spPr>
        <p:txBody>
          <a:bodyPr wrap="square" rtlCol="0">
            <a:spAutoFit/>
          </a:bodyPr>
          <a:lstStyle/>
          <a:p>
            <a:r>
              <a:rPr lang="de-CH" sz="2000" dirty="0">
                <a:solidFill>
                  <a:schemeClr val="bg1"/>
                </a:solidFill>
              </a:rPr>
              <a:t>Kantonsverfassung </a:t>
            </a:r>
          </a:p>
        </p:txBody>
      </p:sp>
      <p:sp>
        <p:nvSpPr>
          <p:cNvPr id="10" name="Inhaltsplatzhalter 2"/>
          <p:cNvSpPr>
            <a:spLocks noGrp="1"/>
          </p:cNvSpPr>
          <p:nvPr>
            <p:ph idx="1"/>
            <p:custDataLst>
              <p:tags r:id="rId4"/>
            </p:custDataLst>
          </p:nvPr>
        </p:nvSpPr>
        <p:spPr>
          <a:xfrm>
            <a:off x="395536" y="1628800"/>
            <a:ext cx="7643812" cy="3888432"/>
          </a:xfrm>
          <a:solidFill>
            <a:srgbClr val="FFFFFF"/>
          </a:solidFill>
        </p:spPr>
        <p:txBody>
          <a:bodyPr/>
          <a:lstStyle/>
          <a:p>
            <a:pPr lvl="0" hangingPunct="0">
              <a:buNone/>
            </a:pPr>
            <a:r>
              <a:rPr lang="de-CH" dirty="0">
                <a:solidFill>
                  <a:schemeClr val="bg1">
                    <a:lumMod val="10000"/>
                  </a:schemeClr>
                </a:solidFill>
                <a:latin typeface="+mn-lt"/>
              </a:rPr>
              <a:t>In der Legislatur 2020 bis 2024 besteht der Erziehungsrat aus neun Mitgliedern.</a:t>
            </a:r>
          </a:p>
          <a:p>
            <a:pPr lvl="0" hangingPunct="0">
              <a:buNone/>
            </a:pPr>
            <a:r>
              <a:rPr lang="de-CH" dirty="0">
                <a:solidFill>
                  <a:schemeClr val="bg1">
                    <a:lumMod val="10000"/>
                  </a:schemeClr>
                </a:solidFill>
                <a:latin typeface="+mn-lt"/>
              </a:rPr>
              <a:t>	Regierungsrat Beat Jörg (CVP, </a:t>
            </a:r>
            <a:r>
              <a:rPr lang="de-CH" dirty="0" err="1">
                <a:solidFill>
                  <a:schemeClr val="bg1">
                    <a:lumMod val="10000"/>
                  </a:schemeClr>
                </a:solidFill>
                <a:latin typeface="+mn-lt"/>
              </a:rPr>
              <a:t>Gurtnellen</a:t>
            </a:r>
            <a:r>
              <a:rPr lang="de-CH" dirty="0">
                <a:solidFill>
                  <a:schemeClr val="bg1">
                    <a:lumMod val="10000"/>
                  </a:schemeClr>
                </a:solidFill>
                <a:latin typeface="+mn-lt"/>
              </a:rPr>
              <a:t>)</a:t>
            </a:r>
            <a:br>
              <a:rPr lang="de-CH" dirty="0">
                <a:solidFill>
                  <a:schemeClr val="bg1">
                    <a:lumMod val="10000"/>
                  </a:schemeClr>
                </a:solidFill>
                <a:latin typeface="+mn-lt"/>
              </a:rPr>
            </a:br>
            <a:r>
              <a:rPr lang="de-CH" dirty="0">
                <a:solidFill>
                  <a:schemeClr val="bg1">
                    <a:lumMod val="10000"/>
                  </a:schemeClr>
                </a:solidFill>
                <a:latin typeface="+mn-lt"/>
              </a:rPr>
              <a:t>	Präsident</a:t>
            </a:r>
          </a:p>
          <a:p>
            <a:pPr lvl="0" hangingPunct="0">
              <a:buNone/>
            </a:pPr>
            <a:endParaRPr lang="de-CH" dirty="0">
              <a:solidFill>
                <a:schemeClr val="bg1">
                  <a:lumMod val="10000"/>
                </a:schemeClr>
              </a:solidFill>
              <a:latin typeface="+mn-lt"/>
            </a:endParaRPr>
          </a:p>
          <a:p>
            <a:pPr lvl="0"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Philipp Arnold (FDP, Flüelen)</a:t>
            </a:r>
            <a:br>
              <a:rPr lang="de-CH" dirty="0">
                <a:solidFill>
                  <a:schemeClr val="bg1">
                    <a:lumMod val="10000"/>
                  </a:schemeClr>
                </a:solidFill>
                <a:latin typeface="+mn-lt"/>
              </a:rPr>
            </a:br>
            <a:r>
              <a:rPr lang="de-CH" dirty="0">
                <a:solidFill>
                  <a:schemeClr val="bg1">
                    <a:lumMod val="10000"/>
                  </a:schemeClr>
                </a:solidFill>
                <a:latin typeface="+mn-lt"/>
              </a:rPr>
              <a:t>	Vizepräsident</a:t>
            </a:r>
            <a:br>
              <a:rPr lang="de-CH" dirty="0">
                <a:solidFill>
                  <a:schemeClr val="bg1">
                    <a:lumMod val="10000"/>
                  </a:schemeClr>
                </a:solidFill>
                <a:latin typeface="+mn-lt"/>
              </a:rPr>
            </a:br>
            <a:r>
              <a:rPr lang="de-CH" dirty="0">
                <a:solidFill>
                  <a:schemeClr val="bg1">
                    <a:lumMod val="10000"/>
                  </a:schemeClr>
                </a:solidFill>
                <a:latin typeface="+mn-lt"/>
              </a:rPr>
              <a:t>	Visitationskreis Flüelen, </a:t>
            </a:r>
            <a:r>
              <a:rPr lang="de-CH" dirty="0" err="1">
                <a:solidFill>
                  <a:schemeClr val="bg1">
                    <a:lumMod val="10000"/>
                  </a:schemeClr>
                </a:solidFill>
                <a:latin typeface="+mn-lt"/>
              </a:rPr>
              <a:t>Sisikon</a:t>
            </a:r>
            <a:r>
              <a:rPr lang="de-CH" dirty="0">
                <a:solidFill>
                  <a:schemeClr val="bg1">
                    <a:lumMod val="10000"/>
                  </a:schemeClr>
                </a:solidFill>
                <a:latin typeface="+mn-lt"/>
              </a:rPr>
              <a:t>, </a:t>
            </a:r>
            <a:r>
              <a:rPr lang="de-CH" dirty="0" err="1">
                <a:solidFill>
                  <a:schemeClr val="bg1">
                    <a:lumMod val="10000"/>
                  </a:schemeClr>
                </a:solidFill>
                <a:latin typeface="+mn-lt"/>
              </a:rPr>
              <a:t>Seelisberg</a:t>
            </a:r>
            <a:endParaRPr lang="de-CH" dirty="0">
              <a:solidFill>
                <a:schemeClr val="bg1">
                  <a:lumMod val="10000"/>
                </a:schemeClr>
              </a:solidFill>
              <a:latin typeface="+mn-lt"/>
            </a:endParaRPr>
          </a:p>
          <a:p>
            <a:pPr lvl="3" hangingPunct="0">
              <a:buNone/>
            </a:pPr>
            <a:endParaRPr lang="de-CH" dirty="0">
              <a:solidFill>
                <a:schemeClr val="bg1">
                  <a:lumMod val="10000"/>
                </a:schemeClr>
              </a:solidFill>
              <a:latin typeface="+mn-lt"/>
            </a:endParaRPr>
          </a:p>
          <a:p>
            <a:pPr lvl="3" hangingPunct="0">
              <a:buNone/>
            </a:pPr>
            <a:r>
              <a:rPr lang="de-CH" dirty="0">
                <a:solidFill>
                  <a:schemeClr val="bg1">
                    <a:lumMod val="10000"/>
                  </a:schemeClr>
                </a:solidFill>
                <a:latin typeface="+mn-lt"/>
              </a:rPr>
              <a:t>	Ursula Arnold Infanger (SP, Altdorf)</a:t>
            </a:r>
            <a:br>
              <a:rPr lang="de-CH" dirty="0">
                <a:solidFill>
                  <a:schemeClr val="bg1">
                    <a:lumMod val="10000"/>
                  </a:schemeClr>
                </a:solidFill>
                <a:latin typeface="+mn-lt"/>
              </a:rPr>
            </a:br>
            <a:r>
              <a:rPr lang="de-CH" dirty="0">
                <a:solidFill>
                  <a:schemeClr val="bg1">
                    <a:lumMod val="10000"/>
                  </a:schemeClr>
                </a:solidFill>
                <a:latin typeface="+mn-lt"/>
              </a:rPr>
              <a:t>Mitglied</a:t>
            </a:r>
            <a:br>
              <a:rPr lang="de-CH" dirty="0">
                <a:solidFill>
                  <a:schemeClr val="bg1">
                    <a:lumMod val="10000"/>
                  </a:schemeClr>
                </a:solidFill>
                <a:latin typeface="+mn-lt"/>
              </a:rPr>
            </a:br>
            <a:r>
              <a:rPr lang="de-CH" dirty="0">
                <a:solidFill>
                  <a:schemeClr val="bg1">
                    <a:lumMod val="10000"/>
                  </a:schemeClr>
                </a:solidFill>
                <a:latin typeface="+mn-lt"/>
              </a:rPr>
              <a:t>Visitationskreis Erstfeld, Silenen, </a:t>
            </a:r>
            <a:r>
              <a:rPr lang="de-CH" dirty="0" err="1">
                <a:solidFill>
                  <a:schemeClr val="bg1">
                    <a:lumMod val="10000"/>
                  </a:schemeClr>
                </a:solidFill>
                <a:latin typeface="+mn-lt"/>
              </a:rPr>
              <a:t>Amsteg</a:t>
            </a:r>
            <a:r>
              <a:rPr lang="de-CH" dirty="0">
                <a:solidFill>
                  <a:schemeClr val="bg1">
                    <a:lumMod val="10000"/>
                  </a:schemeClr>
                </a:solidFill>
                <a:latin typeface="+mn-lt"/>
              </a:rPr>
              <a:t>, Bristen</a:t>
            </a:r>
            <a:endParaRPr lang="de-CH" dirty="0">
              <a:solidFill>
                <a:schemeClr val="bg1">
                  <a:lumMod val="10000"/>
                </a:schemeClr>
              </a:solidFill>
            </a:endParaRPr>
          </a:p>
        </p:txBody>
      </p:sp>
      <p:pic>
        <p:nvPicPr>
          <p:cNvPr id="1028" name="Picture 4" descr="Beat Jör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6411" y="2305298"/>
            <a:ext cx="660604" cy="990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ilipp Arnol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5536" y="3602789"/>
            <a:ext cx="671479" cy="9696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rsula Arnold Infang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5536" y="4867663"/>
            <a:ext cx="671479" cy="96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65630"/>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15050208344992196010&quot; ShowField=&quot;false&quot; /&gt;&#10;        &lt;Field Id=&quot;2015050409230571862545&quot; ShowField=&quot;false&quot; /&gt;&#10;        &lt;Field Id=&quot;2015112410525896344021&quot; ShowField=&quot;false&quot; /&gt;&#10;        &lt;Field Id=&quot;2015061707085003119930&quot; ShowField=&quot;false&quot; /&gt;&#10;        &lt;Field Id=&quot;2015060515035698321636&quot; ShowField=&quot;false&quot; /&gt;&#10;        &lt;Field Id=&quot;2015061707074509117199&quot; ShowField=&quot;false&quot; /&gt;&#10;        &lt;Field Id=&quot;2014100713520656170131&quot; ShowField=&quot;false&quot; /&gt;&#10;        &lt;Field Id=&quot;2014100815534870815593&quot; ShowField=&quot;false&quot; /&gt;&#10;        &lt;Field Id=&quot;2014100713520983817455&quot; ShowField=&quot;false&quot; /&gt;&#10;        &lt;Field Id=&quot;2014102008381419767757&quot; ShowField=&quot;false&quot; /&gt;&#10;        &lt;Field Id=&quot;2010110313382911123043&quot; ShowField=&quot;false&quot; /&gt;&#10;        &lt;Field Id=&quot;2016022409393107506130&quot; ShowField=&quot;true&quot; /&gt;&#10;        &lt;Field Id=&quot;2016022409393485137691&quot; ShowField=&quot;true&quot; /&gt;&#10;        &lt;Field Id=&quot;2016022409431225454296&quot; ShowField=&quot;true&quot; /&gt;&#10;        &lt;Field Id=&quot;2016022409452373572475&quot; ShowField=&quot;true&quot; /&gt;&#10;        &lt;Field Id=&quot;2016022409393604268902&quot; ShowField=&quot;tru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raesentation4_3"/>
  <p:tag name="OFFICEATWORKPRESENTATIONPROJECTID" val="urch"/>
  <p:tag name="OAWWIZARDSTEPS" val="0|1|4"/>
  <p:tag name="ZOAWLANGID" val="2055"/>
  <p:tag name="OAWDOCPROPSOURCE" val="&lt;DocProps&gt;&lt;DocProp UID=&quot;2002122011014149059130932&quot; EntryUID=&quot;2004123010144120300001&quot; PrimaryUID=&quot;ClientSuite&quot;&gt;&lt;Field Name=&quot;IDName&quot; Value=&quot;(Benutzerdefiniert)&quot;/&gt;&lt;Field Name=&quot;Direktion&quot; Value=&quot;Bildungs- und Kulturdirektion&quot;/&gt;&lt;Field Name=&quot;Amt&quot; Value=&quot;&quot;/&gt;&lt;Field Name=&quot;Abteilung&quot; Value=&quot;&quot;/&gt;&lt;Field Name=&quot;Sektion&quot; Value=&quot;&quot;/&gt;&lt;Field Name=&quot;AbsenderKopfzeileZ1&quot; Value=&quot;Bildungs- und&quot;/&gt;&lt;Field Name=&quot;AbsenderKopfzeileZ2&quot; Value=&quot;Kulturdirektion&quot;/&gt;&lt;Field Name=&quot;AbsenderKopfzeileZ3&quot; Value=&quot;&quot;/&gt;&lt;Field Name=&quot;AbsenderGrussformelZ1&quot; Value=&quot;Bildungs- und Kulturdirektion&quot;/&gt;&lt;Field Name=&quot;AbsenderGrussformelZ2&quot; Value=&quot;&quot;/&gt;&lt;Field Name=&quot;Address1&quot; Value=&quot;Klausenstrasse 4&quot;/&gt;&lt;Field Name=&quot;Address2&quot; Value=&quot;6460 Altdorf&quot;/&gt;&lt;Field Name=&quot;Address3&quot; Value=&quot;&quot;/&gt;&lt;Field Name=&quot;AdressSingleLine&quot; Value=&quot;Bildungs- und Kulturdirektion, Klausenstrasse 4, 6460 Altdorf&quot;/&gt;&lt;Field Name=&quot;Country&quot; Value=&quot;CH&quot;/&gt;&lt;Field Name=&quot;City&quot; Value=&quot;Altdorf&quot;/&gt;&lt;Field Name=&quot;Telefon&quot; Value=&quot;+41 41 875 2056&quot;/&gt;&lt;Field Name=&quot;Fax&quot; Value=&quot;+41 41 875 2087&quot;/&gt;&lt;Field Name=&quot;Email&quot; Value=&quot;ds.bkd@ur.ch&quot;/&gt;&lt;Field Name=&quot;Internet&quot; Value=&quot;www.ur.ch/bkd&quot;/&gt;&lt;Field Name=&quot;Footer1&quot; Value=&quot;&quot;/&gt;&lt;Field Name=&quot;Footer2&quot; Value=&quot;&quot;/&gt;&lt;Field Name=&quot;Footer3&quot; Value=&quot;&quot;/&gt;&lt;Field Name=&quot;Footer4&quot; Value=&quot;&quot;/&gt;&lt;Field Name=&quot;LogoKopfColorPortrait&quot; Value=&quot;%Logos%\Kanton_farbig.2100.350.png&quot;/&gt;&lt;Field Name=&quot;LogoKopfBlackWhitePortrait&quot; Value=&quot;%Logos%\Kanton_schwarzweiss.2100.350.png&quot;/&gt;&lt;Field Name=&quot;BotschaftColorPortrait&quot; Value=&quot;&quot;/&gt;&lt;Field Name=&quot;BotschaftBlackWhitePortrait&quot; Value=&quot;&quot;/&gt;&lt;Field Name=&quot;LogoColorLandscape&quot; Value=&quot;&quot;/&gt;&lt;Field Name=&quot;LogoBlackWhiteLandscape&quot; Value=&quot;&quot;/&gt;&lt;Field Name=&quot;OlLogoSignature&quot; Value=&quot;&quot;/&gt;&lt;Field Name=&quot;PpThemesDefault&quot; Value=&quot;&quot;/&gt;&lt;Field Name=&quot;PpThemesPresentation&quot; Value=&quot;&quot;/&gt;&lt;Field Name=&quot;PpThemesSlide&quot; Value=&quot;&quot;/&gt;&lt;Field Name=&quot;PpThemesObject&quot; Value=&quot;&quot;/&gt;&lt;Field Name=&quot;PpLogoTitleSlides169&quot; Value=&quot;&quot;/&gt;&lt;Field Name=&quot;PpLogoContentSlides169&quot; Value=&quot;&quot;/&gt;&lt;Field Name=&quot;Wasserzeichen&quot; Value=&quot;&quot;/&gt;&lt;Field Name=&quot;SelectedUID&quot; Value=&quot;2004123010144120300001&quot;/&gt;&lt;/DocProp&gt;&lt;DocProp UID=&quot;2006040509495284662868&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212191811121321310321301031x&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2122010583847234010578&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3061115381095709037&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14100909000750901714&quot; EntryUID=&quot;2003121817293296325874&quot; PrimaryUID=&quot;ClientSuite&quot;&gt;&lt;Field Name=&quot;IDName&quot; Value=&quot;(Leer)&quot;/&gt;&lt;Field Name=&quot;YesNoText&quot; Value=&quot;&quot;/&gt;&lt;Field Name=&quot;SelectedUID&quot; Value=&quot;2004123010144120300001&quot;/&gt;&lt;/DocProp&gt;&lt;DocProp UID=&quot;2015043016195084617168&quot; EntryUID=&quot;2003121817293296325874&quot; PrimaryUID=&quot;ClientSuite&quot;&gt;&lt;Field Name=&quot;IDName&quot; Value=&quot;(Leer)&quot;/&gt;&lt;Field Name=&quot;Function&quot; Value=&quot;&quot;/&gt;&lt;Field Name=&quot;FunctionZ2&quot; Value=&quot;&quot;/&gt;&lt;Field Name=&quot;SelectedUID&quot; Value=&quot;2004123010144120300001&quot;/&gt;&lt;/DocProp&gt;&lt;DocProp UID=&quot;2015043016203775177837&quot; EntryUID=&quot;2003121817293296325874&quot; PrimaryUID=&quot;ClientSuite&quot;&gt;&lt;Field Name=&quot;IDName&quot; Value=&quot;(Leer)&quot;/&gt;&lt;Field Name=&quot;Function&quot; Value=&quot;&quot;/&gt;&lt;Field Name=&quot;FunctionZ2&quot; Value=&quot;&quot;/&gt;&lt;Field Name=&quot;SelectedUID&quot; Value=&quot;2004123010144120300001&quot;/&gt;&lt;/DocProp&gt;&lt;DocProp UID=&quot;2015111314092304757595&quot; EntryUID=&quot;2055&quot; PrimaryUID=&quot;ClientSuite&quot;&gt;&lt;Field Name=&quot;IDName&quot; Value=&quot;German&quot;/&gt;&lt;Field Name=&quot;SelectedUID&quot; Value=&quot;2004123010144120300001&quot;/&gt;&lt;/DocProp&gt;&lt;DocProp UID=&quot;2004112217333376588294&quot; EntryUID=&quot;2004123010144120300001&quot;&gt;&lt;Field UID=&quot;2016022409393107506130&quot; Name=&quot;PresentationTitle&quot; Value=&quot;Kurs für Mitglieder des Schulrats und Schulsekretariate&quot;/&gt;&lt;Field UID=&quot;2016022409393485137691&quot; Name=&quot;PresentationSubtitle&quot; Value=&quot;2. Kursabend: 23. April 2024%vbCrLf%%vbCrLf%Herzlich Willkommen!&quot;/&gt;&lt;Field UID=&quot;2016022409431225454296&quot; Name=&quot;PresentationVeranstaltung&quot; Value=&quot;&quot;/&gt;&lt;Field UID=&quot;2016022409452373572475&quot; Name=&quot;PresentationDate&quot; Value=&quot;23. April 2024&quot;/&gt;&lt;Field UID=&quot;2016022409393604268902&quot; Name=&quot;PresentationProjecttitle&quot; Value=&quot;&quot;/&gt;&lt;/DocProp&gt;&lt;/DocProps&gt;&#10;"/>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1.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2.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4.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8.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9.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Kapiteltitel"/>
</p:tagLst>
</file>

<file path=ppt/tags/tag11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1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12.xml><?xml version="1.0" encoding="utf-8"?>
<p:tagLst xmlns:a="http://schemas.openxmlformats.org/drawingml/2006/main" xmlns:r="http://schemas.openxmlformats.org/officeDocument/2006/relationships" xmlns:p="http://schemas.openxmlformats.org/presentationml/2006/main">
  <p:tag name="OFFICATWORKEXPRESSIONTAG" val="Titel"/>
</p:tagLst>
</file>

<file path=ppt/tags/tag113.xml><?xml version="1.0" encoding="utf-8"?>
<p:tagLst xmlns:a="http://schemas.openxmlformats.org/drawingml/2006/main" xmlns:r="http://schemas.openxmlformats.org/officeDocument/2006/relationships" xmlns:p="http://schemas.openxmlformats.org/presentationml/2006/main">
  <p:tag name="OFFICATWORKEXPRESSIONTAG" val="Textmasterformat &#10;bearbeiten"/>
</p:tagLst>
</file>

<file path=ppt/tags/tag114.xml><?xml version="1.0" encoding="utf-8"?>
<p:tagLst xmlns:a="http://schemas.openxmlformats.org/drawingml/2006/main" xmlns:r="http://schemas.openxmlformats.org/officeDocument/2006/relationships" xmlns:p="http://schemas.openxmlformats.org/presentationml/2006/main">
  <p:tag name="OFFICATWORKEXPRESSIONTAG" val="18.05.2017"/>
</p:tagLst>
</file>

<file path=ppt/tags/tag11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6.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8.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9.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Referatswechsel: Titel"/>
</p:tagLst>
</file>

<file path=ppt/tags/tag120.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21.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2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23.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24.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125.xml><?xml version="1.0" encoding="utf-8"?>
<p:tagLst xmlns:a="http://schemas.openxmlformats.org/drawingml/2006/main" xmlns:r="http://schemas.openxmlformats.org/officeDocument/2006/relationships" xmlns:p="http://schemas.openxmlformats.org/presentationml/2006/main">
  <p:tag name="OFFICATWORKEXPRESSIONTAG" val="18.05.2017"/>
</p:tagLst>
</file>

<file path=ppt/tags/tag126.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27.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128.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Title&quot;)]]"/>
</p:tagLst>
</file>

<file path=ppt/tags/tag129.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Subtitle&quot;)]]"/>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130.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131.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32.xml><?xml version="1.0" encoding="utf-8"?>
<p:tagLst xmlns:a="http://schemas.openxmlformats.org/drawingml/2006/main" xmlns:r="http://schemas.openxmlformats.org/officeDocument/2006/relationships" xmlns:p="http://schemas.openxmlformats.org/presentationml/2006/main">
  <p:tag name="OFFICATWORKEXPRESSIONTAG" val="Kapiteltitel"/>
</p:tagLst>
</file>

<file path=ppt/tags/tag133.xml><?xml version="1.0" encoding="utf-8"?>
<p:tagLst xmlns:a="http://schemas.openxmlformats.org/drawingml/2006/main" xmlns:r="http://schemas.openxmlformats.org/officeDocument/2006/relationships" xmlns:p="http://schemas.openxmlformats.org/presentationml/2006/main">
  <p:tag name="OFFICATWORKEXPRESSIONTAG" val="Referatswechsel: Titel"/>
</p:tagLst>
</file>

<file path=ppt/tags/tag134.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135.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136.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3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138.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39.xml><?xml version="1.0" encoding="utf-8"?>
<p:tagLst xmlns:a="http://schemas.openxmlformats.org/drawingml/2006/main" xmlns:r="http://schemas.openxmlformats.org/officeDocument/2006/relationships" xmlns:p="http://schemas.openxmlformats.org/presentationml/2006/main">
  <p:tag name="OFFICATWORKEXPRESSIONTAG" val="Herzlichen Dank für Ihre Aufmerksamkeit!"/>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140.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41.xml><?xml version="1.0" encoding="utf-8"?>
<p:tagLst xmlns:a="http://schemas.openxmlformats.org/drawingml/2006/main" xmlns:r="http://schemas.openxmlformats.org/officeDocument/2006/relationships" xmlns:p="http://schemas.openxmlformats.org/presentationml/2006/main">
  <p:tag name="OFFICATWORKEXPRESSIONTAG" val="Übersicht"/>
</p:tagLst>
</file>

<file path=ppt/tags/tag142.xml><?xml version="1.0" encoding="utf-8"?>
<p:tagLst xmlns:a="http://schemas.openxmlformats.org/drawingml/2006/main" xmlns:r="http://schemas.openxmlformats.org/officeDocument/2006/relationships" xmlns:p="http://schemas.openxmlformats.org/presentationml/2006/main">
  <p:tag name="OFFICATWORKEXPRESSIONTAG" val="Aufgaben &#10;des Erziehungsrats&#10;der BKD&#10;des Schulrats&#10;der Schulleitung&#10;&#10;Rechte und Pflichten&#10;Schülerinnen und Schüler&#10;Eltern&#10;Disziplinarmassnahmen"/>
</p:tagLst>
</file>

<file path=ppt/tags/tag143.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44.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145.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46.xml><?xml version="1.0" encoding="utf-8"?>
<p:tagLst xmlns:a="http://schemas.openxmlformats.org/drawingml/2006/main" xmlns:r="http://schemas.openxmlformats.org/officeDocument/2006/relationships" xmlns:p="http://schemas.openxmlformats.org/presentationml/2006/main">
  <p:tag name="OFFICATWORKEXPRESSIONTAG" val="  Verankerung in Gesetzgebung"/>
</p:tagLst>
</file>

<file path=ppt/tags/tag147.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48.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49.xml><?xml version="1.0" encoding="utf-8"?>
<p:tagLst xmlns:a="http://schemas.openxmlformats.org/drawingml/2006/main" xmlns:r="http://schemas.openxmlformats.org/officeDocument/2006/relationships" xmlns:p="http://schemas.openxmlformats.org/presentationml/2006/main">
  <p:tag name="OFFICATWORKEXPRESSIONTAG" val="Kantonsverfassung "/>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50.xml><?xml version="1.0" encoding="utf-8"?>
<p:tagLst xmlns:a="http://schemas.openxmlformats.org/drawingml/2006/main" xmlns:r="http://schemas.openxmlformats.org/officeDocument/2006/relationships" xmlns:p="http://schemas.openxmlformats.org/presentationml/2006/main">
  <p:tag name="OFFICATWORKEXPRESSIONTAG" val="Artikel 100&#10;Der Erziehungsrat übt im Rahmen der Gesetzgebung die unmittelbare Aufsicht über das gesamte Schul- und Erziehungswesen aus.&#10;Der Erziehungsrat besteht aus dem Präsidenten, dem Vizepräsidenten und fünf bis sieben Mitgliedern. Der Erziehungsdirektor amtet als Präsident."/>
</p:tagLst>
</file>

<file path=ppt/tags/tag151.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52.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53.xml><?xml version="1.0" encoding="utf-8"?>
<p:tagLst xmlns:a="http://schemas.openxmlformats.org/drawingml/2006/main" xmlns:r="http://schemas.openxmlformats.org/officeDocument/2006/relationships" xmlns:p="http://schemas.openxmlformats.org/presentationml/2006/main">
  <p:tag name="OFFICATWORKEXPRESSIONTAG" val="Kantonsverfassung "/>
</p:tagLst>
</file>

<file path=ppt/tags/tag154.xml><?xml version="1.0" encoding="utf-8"?>
<p:tagLst xmlns:a="http://schemas.openxmlformats.org/drawingml/2006/main" xmlns:r="http://schemas.openxmlformats.org/officeDocument/2006/relationships" xmlns:p="http://schemas.openxmlformats.org/presentationml/2006/main">
  <p:tag name="OFFICATWORKEXPRESSIONTAG" val="Artikel 100&#10;Der Erziehungsrat übt im Rahmen der Gesetzgebung die unmittelbare Aufsicht über das gesamte Schul- und Erziehungswesen aus.&#10;Der Erziehungsrat besteht aus dem Präsidenten, dem Vizepräsidenten und fünf bis sieben Mitgliedern. Der Erziehungsdirektor amtet als Präsident."/>
</p:tagLst>
</file>

<file path=ppt/tags/tag155.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56.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57.xml><?xml version="1.0" encoding="utf-8"?>
<p:tagLst xmlns:a="http://schemas.openxmlformats.org/drawingml/2006/main" xmlns:r="http://schemas.openxmlformats.org/officeDocument/2006/relationships" xmlns:p="http://schemas.openxmlformats.org/presentationml/2006/main">
  <p:tag name="OFFICATWORKEXPRESSIONTAG" val="Kantonsverfassung "/>
</p:tagLst>
</file>

<file path=ppt/tags/tag158.xml><?xml version="1.0" encoding="utf-8"?>
<p:tagLst xmlns:a="http://schemas.openxmlformats.org/drawingml/2006/main" xmlns:r="http://schemas.openxmlformats.org/officeDocument/2006/relationships" xmlns:p="http://schemas.openxmlformats.org/presentationml/2006/main">
  <p:tag name="OFFICATWORKEXPRESSIONTAG" val="Artikel 100&#10;Der Erziehungsrat übt im Rahmen der Gesetzgebung die unmittelbare Aufsicht über das gesamte Schul- und Erziehungswesen aus.&#10;Der Erziehungsrat besteht aus dem Präsidenten, dem Vizepräsidenten und fünf bis sieben Mitgliedern. Der Erziehungsdirektor amtet als Präsident."/>
</p:tagLst>
</file>

<file path=ppt/tags/tag159.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160.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61.xml><?xml version="1.0" encoding="utf-8"?>
<p:tagLst xmlns:a="http://schemas.openxmlformats.org/drawingml/2006/main" xmlns:r="http://schemas.openxmlformats.org/officeDocument/2006/relationships" xmlns:p="http://schemas.openxmlformats.org/presentationml/2006/main">
  <p:tag name="OFFICATWORKEXPRESSIONTAG" val="Kantonsverfassung "/>
</p:tagLst>
</file>

<file path=ppt/tags/tag162.xml><?xml version="1.0" encoding="utf-8"?>
<p:tagLst xmlns:a="http://schemas.openxmlformats.org/drawingml/2006/main" xmlns:r="http://schemas.openxmlformats.org/officeDocument/2006/relationships" xmlns:p="http://schemas.openxmlformats.org/presentationml/2006/main">
  <p:tag name="OFFICATWORKEXPRESSIONTAG" val="Artikel 100&#10;Der Erziehungsrat übt im Rahmen der Gesetzgebung die unmittelbare Aufsicht über das gesamte Schul- und Erziehungswesen aus.&#10;Der Erziehungsrat besteht aus dem Präsidenten, dem Vizepräsidenten und fünf bis sieben Mitgliedern. Der Erziehungsdirektor amtet als Präsident."/>
</p:tagLst>
</file>

<file path=ppt/tags/tag163.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64.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65.xml><?xml version="1.0" encoding="utf-8"?>
<p:tagLst xmlns:a="http://schemas.openxmlformats.org/drawingml/2006/main" xmlns:r="http://schemas.openxmlformats.org/officeDocument/2006/relationships" xmlns:p="http://schemas.openxmlformats.org/presentationml/2006/main">
  <p:tag name="OFFICATWORKEXPRESSIONTAG" val="Artikel 29      Lehrpläne &#10;Artikel 30      Lehrmittel &#10;Artikel 32      Zeugnis, Promotion und Übertrittsverfahren&#10;Artikel 33      Schulversuche &#10; "/>
</p:tagLst>
</file>

<file path=ppt/tags/tag166.xml><?xml version="1.0" encoding="utf-8"?>
<p:tagLst xmlns:a="http://schemas.openxmlformats.org/drawingml/2006/main" xmlns:r="http://schemas.openxmlformats.org/officeDocument/2006/relationships" xmlns:p="http://schemas.openxmlformats.org/presentationml/2006/main">
  <p:tag name="OFFICATWORKEXPRESSIONTAG" val="Schulgesetz"/>
</p:tagLst>
</file>

<file path=ppt/tags/tag167.xml><?xml version="1.0" encoding="utf-8"?>
<p:tagLst xmlns:a="http://schemas.openxmlformats.org/drawingml/2006/main" xmlns:r="http://schemas.openxmlformats.org/officeDocument/2006/relationships" xmlns:p="http://schemas.openxmlformats.org/presentationml/2006/main">
  <p:tag name="OFFICATWORKEXPRESSIONTAG" val="Artikel 6        Privatschulen &#10;1   Wer eine Privatschule führt, bedarf einer Bewilligung des Erziehungsrates.&#10;2    Privatschulen unterliegen der Aufsicht des Erziehungsrates."/>
</p:tagLst>
</file>

<file path=ppt/tags/tag168.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69.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70.xml><?xml version="1.0" encoding="utf-8"?>
<p:tagLst xmlns:a="http://schemas.openxmlformats.org/drawingml/2006/main" xmlns:r="http://schemas.openxmlformats.org/officeDocument/2006/relationships" xmlns:p="http://schemas.openxmlformats.org/presentationml/2006/main">
  <p:tag name="OFFICATWORKEXPRESSIONTAG" val="Artikel 64      Zuständigkeiten&#10;&#10;1   Der Erziehungsrat übt im Rahmen der Gesetzgebung die unmittelbare Aufsicht über das gesamte Schul- und Erziehungswesen aus.&#10;3   Er hat insbesondere für die Volksschule:&#10;a)  die Lehrpläne und die Stundentafel zu erlassen;&#10;b)  die Lehrmittel festzulegen;&#10;c)  die Beurteilung der Schülerinnen und Schüler sowie die Promotion und den     Übertritt zu regeln&#10;d)  die Bewilligung für die Führung von Privatschulen zu erteilen;&#10;e)  die Lehrerinnen- und Lehrerfortbildung anzuordnen;&#10;f)   die Schulversuche zu bewilligen;&#10;g)  die Vertretung des Kantons in interkantonale Kommissionen zu wählen;&#10;h)  über Beschwerden gegen Verfügungen des Schulrates zu entscheiden;&#10;i)   allgemeine Weisungen gegenüber den Schulen und den Lehrpersonen zu erlassen;&#10;k)  Vorschriften zur Qualitätssicherung der Schulen zu erlassen. "/>
</p:tagLst>
</file>

<file path=ppt/tags/tag171.xml><?xml version="1.0" encoding="utf-8"?>
<p:tagLst xmlns:a="http://schemas.openxmlformats.org/drawingml/2006/main" xmlns:r="http://schemas.openxmlformats.org/officeDocument/2006/relationships" xmlns:p="http://schemas.openxmlformats.org/presentationml/2006/main">
  <p:tag name="OFFICATWORKEXPRESSIONTAG" val="Schulgesetz"/>
</p:tagLst>
</file>

<file path=ppt/tags/tag172.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73.xml><?xml version="1.0" encoding="utf-8"?>
<p:tagLst xmlns:a="http://schemas.openxmlformats.org/drawingml/2006/main" xmlns:r="http://schemas.openxmlformats.org/officeDocument/2006/relationships" xmlns:p="http://schemas.openxmlformats.org/presentationml/2006/main">
  <p:tag name="OFFICATWORKEXPRESSIONTAG" val="2   Darüber hinaus hat er:&#10;a)  Rechtserlasse aus dem Gebiet der Schule und der Erziehung für den Regierungsrat&#10;     vorzubereiten und zu prüfen;&#10;b) das Visitationswesen zu organisieren;&#10;c)  Weisungen zu erlassen über die Berichterstattung der Gemeinden und der&#10;     Schulinspektorate an den Kanton;&#10;d)  Wahlvorschläge zuhanden des Regierungsrates für beauftragte Personen und Kom-       missionen im Schul- und Erziehungsbereich zu begutachten;&#10;e)  die Koordination mit der Mittelschule zu gewährleisten.&#10;f)   dem Regierungsrat Massnahmen zu empfehlen, die die Gesundheitspflege an den&#10;      öffentlichen Schulen gewährleisten;&#10;g)  weitere Massnahmen vorzuschlagen oder, sofern er dazu zuständig ist, zu treffen, die&#10;     dem Bildungsziel des Schulgesetzes förderlich sind.&#10;&#10;3   Der Erziehungsrat ist befugt, den Schulbehörden und den Lehrpersonen allgemeine&#10;    Weisungen zu erteilen, um einen geordneten Schulbetrieb zu gewährleisten."/>
</p:tagLst>
</file>

<file path=ppt/tags/tag174.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75.xml><?xml version="1.0" encoding="utf-8"?>
<p:tagLst xmlns:a="http://schemas.openxmlformats.org/drawingml/2006/main" xmlns:r="http://schemas.openxmlformats.org/officeDocument/2006/relationships" xmlns:p="http://schemas.openxmlformats.org/presentationml/2006/main">
  <p:tag name="OFFICATWORKEXPRESSIONTAG" val="Schulverordnung "/>
</p:tagLst>
</file>

<file path=ppt/tags/tag176.xml><?xml version="1.0" encoding="utf-8"?>
<p:tagLst xmlns:a="http://schemas.openxmlformats.org/drawingml/2006/main" xmlns:r="http://schemas.openxmlformats.org/officeDocument/2006/relationships" xmlns:p="http://schemas.openxmlformats.org/presentationml/2006/main">
  <p:tag name="OFFICATWORKEXPRESSIONTAG" val="Aufsicht über das gesamte Schul- und Erziehungswesen"/>
</p:tagLst>
</file>

<file path=ppt/tags/tag177.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78.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79.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Herzlichen Dank für Ihre Aufmerksamkeit!"/>
</p:tagLst>
</file>

<file path=ppt/tags/tag180.xml><?xml version="1.0" encoding="utf-8"?>
<p:tagLst xmlns:a="http://schemas.openxmlformats.org/drawingml/2006/main" xmlns:r="http://schemas.openxmlformats.org/officeDocument/2006/relationships" xmlns:p="http://schemas.openxmlformats.org/presentationml/2006/main">
  <p:tag name="OFFICATWORKEXPRESSIONTAG" val="Artikel 36      Lehrdiplome und Studienabschlüsse (Art. 53 SchG) &#10;Der Erziehungsrat bestimmt, welche Lehrdiplome und Studienabschlüsse für den Unterricht an den Kindergärten, den Volksschulen und den Sonderschulen im Kanton anerkannt werden. Er berücksichtigt dabei die Bestimmungen des Schulkonkordates."/>
</p:tagLst>
</file>

<file path=ppt/tags/tag181.xml><?xml version="1.0" encoding="utf-8"?>
<p:tagLst xmlns:a="http://schemas.openxmlformats.org/drawingml/2006/main" xmlns:r="http://schemas.openxmlformats.org/officeDocument/2006/relationships" xmlns:p="http://schemas.openxmlformats.org/presentationml/2006/main">
  <p:tag name="OFFICATWORKEXPRESSIONTAG" val="Artikel 43      Schulrat (Art. 58 f. SchG) &#10;3   Der Erziehungsrat hat das Recht, das Protokoll des Schulrates einzusehen."/>
</p:tagLst>
</file>

<file path=ppt/tags/tag182.xml><?xml version="1.0" encoding="utf-8"?>
<p:tagLst xmlns:a="http://schemas.openxmlformats.org/drawingml/2006/main" xmlns:r="http://schemas.openxmlformats.org/officeDocument/2006/relationships" xmlns:p="http://schemas.openxmlformats.org/presentationml/2006/main">
  <p:tag name="OFFICATWORKEXPRESSIONTAG" val="Schulverordnung "/>
</p:tagLst>
</file>

<file path=ppt/tags/tag183.xml><?xml version="1.0" encoding="utf-8"?>
<p:tagLst xmlns:a="http://schemas.openxmlformats.org/drawingml/2006/main" xmlns:r="http://schemas.openxmlformats.org/officeDocument/2006/relationships" xmlns:p="http://schemas.openxmlformats.org/presentationml/2006/main">
  <p:tag name="OFFICATWORKEXPRESSIONTAG" val="Erziehungsrat – Verankerung in der Gesetzgebung"/>
</p:tagLst>
</file>

<file path=ppt/tags/tag184.xml><?xml version="1.0" encoding="utf-8"?>
<p:tagLst xmlns:a="http://schemas.openxmlformats.org/drawingml/2006/main" xmlns:r="http://schemas.openxmlformats.org/officeDocument/2006/relationships" xmlns:p="http://schemas.openxmlformats.org/presentationml/2006/main">
  <p:tag name="OFFICATWORKEXPRESSIONTAG" val="1. und 2. Klasse des Gymnasiums:&#10;Lehrplan, Stundenplan und Stundentafel (Art. 16, MSV)&#10;Übertritt und Promotion (Art. 17, MSV)&#10;Lehrmittel (Art. 18, MSV)&#10;Schulpolitik (Art. 37, MSV)"/>
</p:tagLst>
</file>

<file path=ppt/tags/tag185.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86.xml><?xml version="1.0" encoding="utf-8"?>
<p:tagLst xmlns:a="http://schemas.openxmlformats.org/drawingml/2006/main" xmlns:r="http://schemas.openxmlformats.org/officeDocument/2006/relationships" xmlns:p="http://schemas.openxmlformats.org/presentationml/2006/main">
  <p:tag name="OFFICATWORKEXPRESSIONTAG" val="Mittelschulverordnung&#10;(MSV RB 10.2401) "/>
</p:tagLst>
</file>

<file path=ppt/tags/tag187.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88.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89.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10;"/>
</p:tagLst>
</file>

<file path=ppt/tags/tag190.xml><?xml version="1.0" encoding="utf-8"?>
<p:tagLst xmlns:a="http://schemas.openxmlformats.org/drawingml/2006/main" xmlns:r="http://schemas.openxmlformats.org/officeDocument/2006/relationships" xmlns:p="http://schemas.openxmlformats.org/presentationml/2006/main">
  <p:tag name="OFFICATWORKEXPRESSIONTAG" val="Erziehungsrat in Kontakt mit Schulbehörden und Schulen &#10;Jährlicher Schul- und Unterrichtsbesuch in einer Gemeinde&#10;Visitationen&#10;Präsident des Erziehungsrates macht regelmässige Schulbesuche&#10;Schulpräsidienkonferenz &#10;…"/>
</p:tagLst>
</file>

<file path=ppt/tags/tag191.xml><?xml version="1.0" encoding="utf-8"?>
<p:tagLst xmlns:a="http://schemas.openxmlformats.org/drawingml/2006/main" xmlns:r="http://schemas.openxmlformats.org/officeDocument/2006/relationships" xmlns:p="http://schemas.openxmlformats.org/presentationml/2006/main">
  <p:tag name="OFFICATWORKEXPRESSIONTAG" val="Erziehungsrat hat ca. 8 halbtägige Sitzungen pro Jahr&#10;(wahrnehmen der Aufgaben gemäss SchG und SchV)&#10;Behandeln von Beschwerden (z.B. Übertritte)&#10;Bewilligung überdotierte Klassen&#10;Privatschulen / Homeschooling&#10;…"/>
</p:tagLst>
</file>

<file path=ppt/tags/tag192.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93.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94.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95.xml><?xml version="1.0" encoding="utf-8"?>
<p:tagLst xmlns:a="http://schemas.openxmlformats.org/drawingml/2006/main" xmlns:r="http://schemas.openxmlformats.org/officeDocument/2006/relationships" xmlns:p="http://schemas.openxmlformats.org/presentationml/2006/main">
  <p:tag name="OFFICATWORKEXPRESSIONTAG" val="Mit Reglementen / Richtlinien / Konzepten gibt er Entwicklungsrichtungen vor und steuert … er will «Gute Schulen in Uri»"/>
</p:tagLst>
</file>

<file path=ppt/tags/tag196.xml><?xml version="1.0" encoding="utf-8"?>
<p:tagLst xmlns:a="http://schemas.openxmlformats.org/drawingml/2006/main" xmlns:r="http://schemas.openxmlformats.org/officeDocument/2006/relationships" xmlns:p="http://schemas.openxmlformats.org/presentationml/2006/main">
  <p:tag name="OFFICATWORKEXPRESSIONTAG" val="Es stellen sich Fragen wie: &#10;Werden die Vorgaben eingehalten ?&#10;Wie werden die angestrebten Entwicklungen erreicht?"/>
</p:tagLst>
</file>

<file path=ppt/tags/tag197.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198.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199.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200.xml><?xml version="1.0" encoding="utf-8"?>
<p:tagLst xmlns:a="http://schemas.openxmlformats.org/drawingml/2006/main" xmlns:r="http://schemas.openxmlformats.org/officeDocument/2006/relationships" xmlns:p="http://schemas.openxmlformats.org/presentationml/2006/main">
  <p:tag name="OFFICATWORKEXPRESSIONTAG" val="Berichterstattungen&#10;Jahresbericht Amt für Volksschulen&#10;Jahresbericht Schulmedizinischer Dienst&#10;Jahresbericht Kommission Jugendliteratur&#10;Einsatz Förderungsmassnahmen (Rechenschaftslegungen der Schulen)&#10;Kant. Krisenkonzept: Aktualisierung gemeindliche Daten (z.H. BKD)&#10;…"/>
</p:tagLst>
</file>

<file path=ppt/tags/tag201.xml><?xml version="1.0" encoding="utf-8"?>
<p:tagLst xmlns:a="http://schemas.openxmlformats.org/drawingml/2006/main" xmlns:r="http://schemas.openxmlformats.org/officeDocument/2006/relationships" xmlns:p="http://schemas.openxmlformats.org/presentationml/2006/main">
  <p:tag name="OFFICATWORKEXPRESSIONTAG" val="Einige Beispiele:"/>
</p:tagLst>
</file>

<file path=ppt/tags/tag202.xml><?xml version="1.0" encoding="utf-8"?>
<p:tagLst xmlns:a="http://schemas.openxmlformats.org/drawingml/2006/main" xmlns:r="http://schemas.openxmlformats.org/officeDocument/2006/relationships" xmlns:p="http://schemas.openxmlformats.org/presentationml/2006/main">
  <p:tag name="OFFICATWORKEXPRESSIONTAG" val="Evaluationen&#10;Integrative Sonderschulung (IS)&#10;Umsetzung Förderungsmassnahmen (IF)&#10;1. Zyklus Externe Schulevaluation&#10;…"/>
</p:tagLst>
</file>

<file path=ppt/tags/tag203.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204.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205.xml><?xml version="1.0" encoding="utf-8"?>
<p:tagLst xmlns:a="http://schemas.openxmlformats.org/drawingml/2006/main" xmlns:r="http://schemas.openxmlformats.org/officeDocument/2006/relationships" xmlns:p="http://schemas.openxmlformats.org/presentationml/2006/main">
  <p:tag name="OFFICATWORKEXPRESSIONTAG" val="  Verankerung in Gesetzgebung"/>
</p:tagLst>
</file>

<file path=ppt/tags/tag206.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07.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08.xml><?xml version="1.0" encoding="utf-8"?>
<p:tagLst xmlns:a="http://schemas.openxmlformats.org/drawingml/2006/main" xmlns:r="http://schemas.openxmlformats.org/officeDocument/2006/relationships" xmlns:p="http://schemas.openxmlformats.org/presentationml/2006/main">
  <p:tag name="OFFICATWORKEXPRESSIONTAG" val="Artikel 65 Kantonale Schulaufsicht &#10;&#10;1   Die kantonale Schulaufsicht überwacht die Einhaltung der kantonalen&#10;     Vorgaben.&#10;2   Die Organe der kantonalen Schulaufsicht arbeiten mit den Schulbehörden&#10;     und Schulleitungen zusammen.&#10;3   Die Gemeinden sind verpflichtet, der kantonalen Schulaufsicht die notwen-&#10;     digen Informationen und Daten zu liefern. Dazu gehören auch jene Daten&#10;     die der Kanton dem Bund im Rahmen der Schulstatistik weiterzuleiten hat.&#10;4   Der Landrat regelt die kantonale Schulaufsicht durch Verordnung."/>
</p:tagLst>
</file>

<file path=ppt/tags/tag209.xml><?xml version="1.0" encoding="utf-8"?>
<p:tagLst xmlns:a="http://schemas.openxmlformats.org/drawingml/2006/main" xmlns:r="http://schemas.openxmlformats.org/officeDocument/2006/relationships" xmlns:p="http://schemas.openxmlformats.org/presentationml/2006/main">
  <p:tag name="OFFICATWORKEXPRESSIONTAG" val="Schulgesetz"/>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10.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11.xml><?xml version="1.0" encoding="utf-8"?>
<p:tagLst xmlns:a="http://schemas.openxmlformats.org/drawingml/2006/main" xmlns:r="http://schemas.openxmlformats.org/officeDocument/2006/relationships" xmlns:p="http://schemas.openxmlformats.org/presentationml/2006/main">
  <p:tag name="OFFICATWORKEXPRESSIONTAG" val="Artikel 49     Kantonale Schulaufsicht &#10;&#10;1   Die zuständige Direktion beaufsichtigt die Einhaltung der gesetzlichen&#10;     Vorgaben durch die Schulen.&#10;2   Sie überprüft in Zusammenarbeit mit der externen Evaluation die Qualität&#10;     und Vergleichbarkeit des Bildungsangebotes an den einzelnen Schulen und&#10;     im Kanton als Ganzes.&#10;3  Der Erziehungsrat erlässt nähere Vorschriften. Er hat insbesondere dafür zu&#10;    sorgen, dass der Schulrat, die Schulleitung, die kantonale Schulaufsicht und&#10;    die Eltern in geeigneter Form über das Ergebnis der externen Evaluation&#10;    informiert werden."/>
</p:tagLst>
</file>

<file path=ppt/tags/tag212.xml><?xml version="1.0" encoding="utf-8"?>
<p:tagLst xmlns:a="http://schemas.openxmlformats.org/drawingml/2006/main" xmlns:r="http://schemas.openxmlformats.org/officeDocument/2006/relationships" xmlns:p="http://schemas.openxmlformats.org/presentationml/2006/main">
  <p:tag name="OFFICATWORKEXPRESSIONTAG" val="Schulverordnung "/>
</p:tagLst>
</file>

<file path=ppt/tags/tag213.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14.xml><?xml version="1.0" encoding="utf-8"?>
<p:tagLst xmlns:a="http://schemas.openxmlformats.org/drawingml/2006/main" xmlns:r="http://schemas.openxmlformats.org/officeDocument/2006/relationships" xmlns:p="http://schemas.openxmlformats.org/presentationml/2006/main">
  <p:tag name="OFFICATWORKEXPRESSIONTAG" val="16"/>
</p:tagLst>
</file>

<file path=ppt/tags/tag215.xml><?xml version="1.0" encoding="utf-8"?>
<p:tagLst xmlns:a="http://schemas.openxmlformats.org/drawingml/2006/main" xmlns:r="http://schemas.openxmlformats.org/officeDocument/2006/relationships" xmlns:p="http://schemas.openxmlformats.org/presentationml/2006/main">
  <p:tag name="OFFICATWORKEXPRESSIONTAG" val="Jährliches StandortgesprächSchulaufsicht mit Vertretung der Schule  "/>
</p:tagLst>
</file>

<file path=ppt/tags/tag216.xml><?xml version="1.0" encoding="utf-8"?>
<p:tagLst xmlns:a="http://schemas.openxmlformats.org/drawingml/2006/main" xmlns:r="http://schemas.openxmlformats.org/officeDocument/2006/relationships" xmlns:p="http://schemas.openxmlformats.org/presentationml/2006/main">
  <p:tag name="OFFICATWORKEXPRESSIONTAG" val="Stand der Schul- und Unterrichtsentwicklung &#10;Controlling – Monitoring – Beratung - Unterstützung"/>
</p:tagLst>
</file>

<file path=ppt/tags/tag217.xml><?xml version="1.0" encoding="utf-8"?>
<p:tagLst xmlns:a="http://schemas.openxmlformats.org/drawingml/2006/main" xmlns:r="http://schemas.openxmlformats.org/officeDocument/2006/relationships" xmlns:p="http://schemas.openxmlformats.org/presentationml/2006/main">
  <p:tag name="OFFICATWORKEXPRESSIONTAG" val="Schulprogramm&#10;Jahresbericht &#10;Stand: Umsetzung Massnahmenplan&#10;Weitere Themen gemäss Absprache"/>
</p:tagLst>
</file>

<file path=ppt/tags/tag218.xml><?xml version="1.0" encoding="utf-8"?>
<p:tagLst xmlns:a="http://schemas.openxmlformats.org/drawingml/2006/main" xmlns:r="http://schemas.openxmlformats.org/officeDocument/2006/relationships" xmlns:p="http://schemas.openxmlformats.org/presentationml/2006/main">
  <p:tag name="OFFICATWORKEXPRESSIONTAG" val="Amt für Volksschulen – Praxis"/>
</p:tagLst>
</file>

<file path=ppt/tags/tag219.xml><?xml version="1.0" encoding="utf-8"?>
<p:tagLst xmlns:a="http://schemas.openxmlformats.org/drawingml/2006/main" xmlns:r="http://schemas.openxmlformats.org/officeDocument/2006/relationships" xmlns:p="http://schemas.openxmlformats.org/presentationml/2006/main">
  <p:tag name="OFFICATWORKEXPRESSIONTAG" val="Schulinternes Qualitätsmanagement (ERB 5. April 2007)"/>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20.xml><?xml version="1.0" encoding="utf-8"?>
<p:tagLst xmlns:a="http://schemas.openxmlformats.org/drawingml/2006/main" xmlns:r="http://schemas.openxmlformats.org/officeDocument/2006/relationships" xmlns:p="http://schemas.openxmlformats.org/presentationml/2006/main">
  <p:tag name="OFFICATWORKEXPRESSIONTAG" val="David Zurfluh"/>
</p:tagLst>
</file>

<file path=ppt/tags/tag221.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222.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223.xml><?xml version="1.0" encoding="utf-8"?>
<p:tagLst xmlns:a="http://schemas.openxmlformats.org/drawingml/2006/main" xmlns:r="http://schemas.openxmlformats.org/officeDocument/2006/relationships" xmlns:p="http://schemas.openxmlformats.org/presentationml/2006/main">
  <p:tag name="OFFICATWORKEXPRESSIONTAG" val="  Verankerung in Gesetzgebung"/>
</p:tagLst>
</file>

<file path=ppt/tags/tag224.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25.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26.xml><?xml version="1.0" encoding="utf-8"?>
<p:tagLst xmlns:a="http://schemas.openxmlformats.org/drawingml/2006/main" xmlns:r="http://schemas.openxmlformats.org/officeDocument/2006/relationships" xmlns:p="http://schemas.openxmlformats.org/presentationml/2006/main">
  <p:tag name="OFFICATWORKEXPRESSIONTAG" val="Schulgesetz &#10;(Art. 59)"/>
</p:tagLst>
</file>

<file path=ppt/tags/tag227.xml><?xml version="1.0" encoding="utf-8"?>
<p:tagLst xmlns:a="http://schemas.openxmlformats.org/drawingml/2006/main" xmlns:r="http://schemas.openxmlformats.org/officeDocument/2006/relationships" xmlns:p="http://schemas.openxmlformats.org/presentationml/2006/main">
  <p:tag name="OFFICATWORKEXPRESSIONTAG" val="Leitung des Schulwesens und Vollzug Aufträge der Gemeindeversammlung und des Kantons&#10;Anstellung der Lehrpersonen und der Schulleitung&#10;Vorbereitung der Geschäfte Gemeindeversammlung&#10;Aufsicht über Arbeit Lehrpersonen, Schulleitung und Schulverwaltung&#10;Aufsicht über Erfüllung der Schulpflicht&#10;Erteilen Bewilligung Besuch Privatunterricht&#10;Durchführung und Koordination der Schuldienste&#10;Verwaltung Bauten, Anlagen und Einrichtungen, die dem Schulwesen dienen&#10;Für alle Aufgaben zuständig, die den Gemeinden übertragen sind, wenn nicht ausdrücklich eine andere Instanz bezeichnet wird.&#10;&#10;&#10;"/>
</p:tagLst>
</file>

<file path=ppt/tags/tag228.xml><?xml version="1.0" encoding="utf-8"?>
<p:tagLst xmlns:a="http://schemas.openxmlformats.org/drawingml/2006/main" xmlns:r="http://schemas.openxmlformats.org/officeDocument/2006/relationships" xmlns:p="http://schemas.openxmlformats.org/presentationml/2006/main">
  <p:tag name="OFFICATWORKEXPRESSIONTAG" val="18"/>
</p:tagLst>
</file>

<file path=ppt/tags/tag229.xml><?xml version="1.0" encoding="utf-8"?>
<p:tagLst xmlns:a="http://schemas.openxmlformats.org/drawingml/2006/main" xmlns:r="http://schemas.openxmlformats.org/officeDocument/2006/relationships" xmlns:p="http://schemas.openxmlformats.org/presentationml/2006/main">
  <p:tag name="OFFICATWORKEXPRESSIONTAG" val="Vor der Vorstelllung der Aufgaben kurze Gruppenarbeit machen&#10;&#10;Welche Aufgaben hat der Schulrat aus eurer Sicht?Stichworte auf Zettel schreiben – an Pinwand heften/gruppieren/ ganz kurz erklären wo notwendig "/>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Amt&quot;)=&quot;&quot;, &quot;&quot;, &quot; &quot; &amp; MasterProperty(&quot;Direktion&quot;, &quot;Amt&quot;))]]"/>
</p:tagLst>
</file>

<file path=ppt/tags/tag230.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31.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32.xml><?xml version="1.0" encoding="utf-8"?>
<p:tagLst xmlns:a="http://schemas.openxmlformats.org/drawingml/2006/main" xmlns:r="http://schemas.openxmlformats.org/officeDocument/2006/relationships" xmlns:p="http://schemas.openxmlformats.org/presentationml/2006/main">
  <p:tag name="OFFICATWORKEXPRESSIONTAG" val="Schulgesetz &#10;(Art. 59)"/>
</p:tagLst>
</file>

<file path=ppt/tags/tag233.xml><?xml version="1.0" encoding="utf-8"?>
<p:tagLst xmlns:a="http://schemas.openxmlformats.org/drawingml/2006/main" xmlns:r="http://schemas.openxmlformats.org/officeDocument/2006/relationships" xmlns:p="http://schemas.openxmlformats.org/presentationml/2006/main">
  <p:tag name="OFFICATWORKEXPRESSIONTAG" val="Leitung des Schulwesens und Vollzug Aufträge der Gemeindeversammlung und des Kantons&#10;Anstellung der Lehrpersonen und der Schulleitung&#10;Vorbereitung der Geschäfte Gemeindeversammlung&#10;Aufsicht über Arbeit Lehrpersonen, Schulleitung und Schulverwaltung&#10;Aufsicht über Erfüllung der Schulpflicht&#10;Erteilen Bewilligung Besuch Privatunterricht&#10;Durchführung und Koordination der Schuldienste&#10;Verwaltung Bauten, Anlagen und Einrichtungen, die dem Schulwesen dienen&#10;Für alle Aufgaben zuständig, die den Gemeinden übertragen sind, wenn nicht ausdrücklich eine andere Instanz bezeichnet wird.&#10;&#10;&#10;"/>
</p:tagLst>
</file>

<file path=ppt/tags/tag234.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35.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36.xml><?xml version="1.0" encoding="utf-8"?>
<p:tagLst xmlns:a="http://schemas.openxmlformats.org/drawingml/2006/main" xmlns:r="http://schemas.openxmlformats.org/officeDocument/2006/relationships" xmlns:p="http://schemas.openxmlformats.org/presentationml/2006/main">
  <p:tag name="OFFICATWORKEXPRESSIONTAG" val="Schulverordnung "/>
</p:tagLst>
</file>

<file path=ppt/tags/tag237.xml><?xml version="1.0" encoding="utf-8"?>
<p:tagLst xmlns:a="http://schemas.openxmlformats.org/drawingml/2006/main" xmlns:r="http://schemas.openxmlformats.org/officeDocument/2006/relationships" xmlns:p="http://schemas.openxmlformats.org/presentationml/2006/main">
  <p:tag name="OFFICATWORKEXPRESSIONTAG" val="Organisation der Aufnahme in den Kindergarten (Art. 5) (Delegation an Sekretariat oder Schulleitung möglich)&#10;Zuweisung in heilpädagogische Schulungsformen (Art. 9)&#10;Festlegen von Schuljahr und Schulferien (Art. 20)&#10;Beurlaubung von Schülerinnen und Schülern von mehr als sechs Schulhalbtagen (Art. 25)&#10;Beschluss ob Selbstdispensation eingeführt wird (Art. 25)"/>
</p:tagLst>
</file>

<file path=ppt/tags/tag238.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39.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Seite"/>
</p:tagLst>
</file>

<file path=ppt/tags/tag240.xml><?xml version="1.0" encoding="utf-8"?>
<p:tagLst xmlns:a="http://schemas.openxmlformats.org/drawingml/2006/main" xmlns:r="http://schemas.openxmlformats.org/officeDocument/2006/relationships" xmlns:p="http://schemas.openxmlformats.org/presentationml/2006/main">
  <p:tag name="OFFICATWORKEXPRESSIONTAG" val="Schulverordnung "/>
</p:tagLst>
</file>

<file path=ppt/tags/tag241.xml><?xml version="1.0" encoding="utf-8"?>
<p:tagLst xmlns:a="http://schemas.openxmlformats.org/drawingml/2006/main" xmlns:r="http://schemas.openxmlformats.org/officeDocument/2006/relationships" xmlns:p="http://schemas.openxmlformats.org/presentationml/2006/main">
  <p:tag name="OFFICATWORKEXPRESSIONTAG" val="Informationspflicht gegenüber Eltern (Art. 30)&#10;Anordnung folgender Disziplinarmassnahmen (Art. 35):&#10;      - Verweis&#10;      - Zeitweiser Schulausschluss von der Schule und endgültiger Ausschluss aus        der Schule&#10;Mindestens einen Schulbesuch oder Austausch mit Lehrpersonen pro Jahr durchführen (Art. 43)&#10;Bestimmung der Zusammensetzung, der Zuständigkeiten und der Aufgaben der Schulleitung (Art. 44)&#10;"/>
</p:tagLst>
</file>

<file path=ppt/tags/tag242.xml><?xml version="1.0" encoding="utf-8"?>
<p:tagLst xmlns:a="http://schemas.openxmlformats.org/drawingml/2006/main" xmlns:r="http://schemas.openxmlformats.org/officeDocument/2006/relationships" xmlns:p="http://schemas.openxmlformats.org/presentationml/2006/main">
  <p:tag name="OFFICATWORKEXPRESSIONTAG" val="Inhalt"/>
</p:tagLst>
</file>

<file path=ppt/tags/tag243.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244.xml><?xml version="1.0" encoding="utf-8"?>
<p:tagLst xmlns:a="http://schemas.openxmlformats.org/drawingml/2006/main" xmlns:r="http://schemas.openxmlformats.org/officeDocument/2006/relationships" xmlns:p="http://schemas.openxmlformats.org/presentationml/2006/main">
  <p:tag name="OFFICATWORKEXPRESSIONTAG" val="  Verankerung in Gesetzgebung"/>
</p:tagLst>
</file>

<file path=ppt/tags/tag245.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46.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47.xml><?xml version="1.0" encoding="utf-8"?>
<p:tagLst xmlns:a="http://schemas.openxmlformats.org/drawingml/2006/main" xmlns:r="http://schemas.openxmlformats.org/officeDocument/2006/relationships" xmlns:p="http://schemas.openxmlformats.org/presentationml/2006/main">
  <p:tag name="OFFICATWORKEXPRESSIONTAG" val="Reglement Schulleitunggestützt auf Art. 44 der SchV "/>
</p:tagLst>
</file>

<file path=ppt/tags/tag248.xml><?xml version="1.0" encoding="utf-8"?>
<p:tagLst xmlns:a="http://schemas.openxmlformats.org/drawingml/2006/main" xmlns:r="http://schemas.openxmlformats.org/officeDocument/2006/relationships" xmlns:p="http://schemas.openxmlformats.org/presentationml/2006/main">
  <p:tag name="OFFICATWORKEXPRESSIONTAG" val="Artikel 3    Aufgaben&#10;1 Die Schulleitung trägt die Verantwortung, dass die Schule ihren fachlichen und erzieherischen Auftrag erfüllt. Sie ist für die organisatorischen, administrativen, pädagogischen und personellen Belange der Schule verantwortlich, sofern dafür nicht ausdrücklich eine andere Behörde als zuständig erklärt wird.&#10;&#10;2 Insbesondere hat die Schulleitung:&#10;unter Einbezug des Schulteams das Leitbild für die Schule und das Schulprogramm zu erarbeiten und für deren Umsetzung zu sorgen;&#10;für die Umsetzung von schulischen Projekten und Schulversuchen zu sorgen;&#10;die Qualität der Schule und ihrer Arbeit zu überprüfen und sichern;&#10;d) die schulinterne Weiterbildung zu planen;&#10;e) die Zusammenarbeit mit den an der Schule beteiligten Behörden und Personen     zu fördern."/>
</p:tagLst>
</file>

<file path=ppt/tags/tag249.xml><?xml version="1.0" encoding="utf-8"?>
<p:tagLst xmlns:a="http://schemas.openxmlformats.org/drawingml/2006/main" xmlns:r="http://schemas.openxmlformats.org/officeDocument/2006/relationships" xmlns:p="http://schemas.openxmlformats.org/presentationml/2006/main">
  <p:tag name="OFFICATWORKEXPRESSIONTAG" val="Wie ist der Lehrplan aufgebaut? "/>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Date&quot;)]]"/>
</p:tagLst>
</file>

<file path=ppt/tags/tag250.xml><?xml version="1.0" encoding="utf-8"?>
<p:tagLst xmlns:a="http://schemas.openxmlformats.org/drawingml/2006/main" xmlns:r="http://schemas.openxmlformats.org/officeDocument/2006/relationships" xmlns:p="http://schemas.openxmlformats.org/presentationml/2006/main">
  <p:tag name="OFFICATWORKEXPRESSIONTAG" val="9"/>
</p:tagLst>
</file>

<file path=ppt/tags/tag251.xml><?xml version="1.0" encoding="utf-8"?>
<p:tagLst xmlns:a="http://schemas.openxmlformats.org/drawingml/2006/main" xmlns:r="http://schemas.openxmlformats.org/officeDocument/2006/relationships" xmlns:p="http://schemas.openxmlformats.org/presentationml/2006/main">
  <p:tag name="OFFICATWORKEXPRESSIONTAG" val="Reglement Schulleitung "/>
</p:tagLst>
</file>

<file path=ppt/tags/tag252.xml><?xml version="1.0" encoding="utf-8"?>
<p:tagLst xmlns:a="http://schemas.openxmlformats.org/drawingml/2006/main" xmlns:r="http://schemas.openxmlformats.org/officeDocument/2006/relationships" xmlns:p="http://schemas.openxmlformats.org/presentationml/2006/main">
  <p:tag name="OFFICATWORKEXPRESSIONTAG" val="f)  das Schuljahr zu planen und zu organisieren (Zuteilung der Klassen und Pensen,    Stundenpläne, Schulanlässe und Schulagenda);&#10;g) Sitzungen einzuberufen und zu leiten;&#10;h) administrative Aufgaben zu erledigen;&#10;i)  zuhanden von Schulrat, Schulaufsicht und Öffentlichkeit den Jahresbericht der    der Schule zu erstellen;&#10;j)  die Verantwortung für die Personalführung und Personalbeurteilung der Lehrper-    sonen zu tragen;&#10;k) die individuelle Weiterbildung der Lehrpersonen zu bewilligen.&#10;&#10;3 Über die Zuteilung der Aufgaben im Einzelnen entscheidet der Schulrat  &#10;  (Stellenbeschreibung und Funktionsdiagramm)."/>
</p:tagLst>
</file>

<file path=ppt/tags/tag253.xml><?xml version="1.0" encoding="utf-8"?>
<p:tagLst xmlns:a="http://schemas.openxmlformats.org/drawingml/2006/main" xmlns:r="http://schemas.openxmlformats.org/officeDocument/2006/relationships" xmlns:p="http://schemas.openxmlformats.org/presentationml/2006/main">
  <p:tag name="OFFICATWORKEXPRESSIONTAG" val="Rechte und Pflichten von Schülern und Eltern"/>
</p:tagLst>
</file>

<file path=ppt/tags/tag254.xml><?xml version="1.0" encoding="utf-8"?>
<p:tagLst xmlns:a="http://schemas.openxmlformats.org/drawingml/2006/main" xmlns:r="http://schemas.openxmlformats.org/officeDocument/2006/relationships" xmlns:p="http://schemas.openxmlformats.org/presentationml/2006/main">
  <p:tag name="OFFICATWORKEXPRESSIONTAG" val="17. März 2016"/>
</p:tagLst>
</file>

<file path=ppt/tags/tag255.xml><?xml version="1.0" encoding="utf-8"?>
<p:tagLst xmlns:a="http://schemas.openxmlformats.org/drawingml/2006/main" xmlns:r="http://schemas.openxmlformats.org/officeDocument/2006/relationships" xmlns:p="http://schemas.openxmlformats.org/presentationml/2006/main">
  <p:tag name="OFFICATWORKEXPRESSIONTAG" val="Kurs für neue Mitglieder Schulrat"/>
</p:tagLst>
</file>

<file path=ppt/tags/tag256.xml><?xml version="1.0" encoding="utf-8"?>
<p:tagLst xmlns:a="http://schemas.openxmlformats.org/drawingml/2006/main" xmlns:r="http://schemas.openxmlformats.org/officeDocument/2006/relationships" xmlns:p="http://schemas.openxmlformats.org/presentationml/2006/main">
  <p:tag name="OFFICATWORKEXPRESSIONTAG" val="26"/>
</p:tagLst>
</file>

<file path=ppt/tags/tag257.xml><?xml version="1.0" encoding="utf-8"?>
<p:tagLst xmlns:a="http://schemas.openxmlformats.org/drawingml/2006/main" xmlns:r="http://schemas.openxmlformats.org/officeDocument/2006/relationships" xmlns:p="http://schemas.openxmlformats.org/presentationml/2006/main">
  <p:tag name="OFFICATWORKEXPRESSIONTAG" val="Rechte der Schülerinnen und Schüler (Art. 32 SchV)&#10; &#10;Die Schülerinnen und Schüler haben das Recht,&#10;a)  eine Ausbildung und Erziehung zu erhalten, die ihren Fähigkeiten entspricht;&#10;b)  die Schuldienste zu beanspruchen;&#10;c)  gerecht beurteilt und behandelt zu werden;&#10;d)  ihre Persönlichkeit frei und menschenwürdig entfalten zu können;&#10;e)  dass ihre Privatsphäre gewahrt bleibt;&#10;f)   im Rahmen der Promotionsordnung und des Übertrittverfahrens den Schultyp       frei zu wählen;&#10;g)  im Schulalltag angemessen mitreden zu können."/>
</p:tagLst>
</file>

<file path=ppt/tags/tag258.xml><?xml version="1.0" encoding="utf-8"?>
<p:tagLst xmlns:a="http://schemas.openxmlformats.org/drawingml/2006/main" xmlns:r="http://schemas.openxmlformats.org/officeDocument/2006/relationships" xmlns:p="http://schemas.openxmlformats.org/presentationml/2006/main">
  <p:tag name="OFFICATWORKEXPRESSIONTAG" val="Rechte und Pflichten von Schülern und Eltern"/>
</p:tagLst>
</file>

<file path=ppt/tags/tag259.xml><?xml version="1.0" encoding="utf-8"?>
<p:tagLst xmlns:a="http://schemas.openxmlformats.org/drawingml/2006/main" xmlns:r="http://schemas.openxmlformats.org/officeDocument/2006/relationships" xmlns:p="http://schemas.openxmlformats.org/presentationml/2006/main">
  <p:tag name="OFFICATWORKEXPRESSIONTAG" val="17. März 2016"/>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Projecttitle&quot;)]]"/>
</p:tagLst>
</file>

<file path=ppt/tags/tag260.xml><?xml version="1.0" encoding="utf-8"?>
<p:tagLst xmlns:a="http://schemas.openxmlformats.org/drawingml/2006/main" xmlns:r="http://schemas.openxmlformats.org/officeDocument/2006/relationships" xmlns:p="http://schemas.openxmlformats.org/presentationml/2006/main">
  <p:tag name="OFFICATWORKEXPRESSIONTAG" val="Kurs für neue Mitglieder Schulrat"/>
</p:tagLst>
</file>

<file path=ppt/tags/tag261.xml><?xml version="1.0" encoding="utf-8"?>
<p:tagLst xmlns:a="http://schemas.openxmlformats.org/drawingml/2006/main" xmlns:r="http://schemas.openxmlformats.org/officeDocument/2006/relationships" xmlns:p="http://schemas.openxmlformats.org/presentationml/2006/main">
  <p:tag name="OFFICATWORKEXPRESSIONTAG" val="27"/>
</p:tagLst>
</file>

<file path=ppt/tags/tag262.xml><?xml version="1.0" encoding="utf-8"?>
<p:tagLst xmlns:a="http://schemas.openxmlformats.org/drawingml/2006/main" xmlns:r="http://schemas.openxmlformats.org/officeDocument/2006/relationships" xmlns:p="http://schemas.openxmlformats.org/presentationml/2006/main">
  <p:tag name="OFFICATWORKEXPRESSIONTAG" val="Pflichten der Schülerinnen und Schüler (Art. 33 SchV) &#10;&#10;Die Schülerinnen und Schüler sind verpflichtet,&#10;a)  die obligatorischen Fächer und die selbstgewählten Freifächer sowie die obligato-     rischen Schulanlässe zu besuchen;&#10;b)  aktiv mitzuarbeiten und den Weisungen der Lehrpersonen sowie den schulhaus-     internen Vorschriften nachzukommen;&#10;c)  den Mitschülerinnen und Mitschülern sowie den Lehrpersonen und weiteren im     Schulbetrieb tätigen Personen mit Achtung und Wertschätzung zu begegnen;&#10;d)  mit fremdem Eigentum sorgfältig umzugehen."/>
</p:tagLst>
</file>

<file path=ppt/tags/tag263.xml><?xml version="1.0" encoding="utf-8"?>
<p:tagLst xmlns:a="http://schemas.openxmlformats.org/drawingml/2006/main" xmlns:r="http://schemas.openxmlformats.org/officeDocument/2006/relationships" xmlns:p="http://schemas.openxmlformats.org/presentationml/2006/main">
  <p:tag name="OFFICATWORKEXPRESSIONTAG" val="Rechte und Pflichten von Schülern und Eltern"/>
</p:tagLst>
</file>

<file path=ppt/tags/tag264.xml><?xml version="1.0" encoding="utf-8"?>
<p:tagLst xmlns:a="http://schemas.openxmlformats.org/drawingml/2006/main" xmlns:r="http://schemas.openxmlformats.org/officeDocument/2006/relationships" xmlns:p="http://schemas.openxmlformats.org/presentationml/2006/main">
  <p:tag name="OFFICATWORKEXPRESSIONTAG" val="Rechte der Eltern (Art. 30 SchV) &#10;&#10;Die Eltern haben Anspruch darauf,&#10;a)  vom Schulrat, von der Schulleitung und von den Lehrpersonen alle Informationen zu     erhalten, die zur Erfüllung der elterlichen Rechte und Pflichten notwendig sind; &#10;b)  über Lernfortschritte und das Arbeits- und Sozialverhalten ihres Kindes informiert zu     werden;&#10;c)  in die bewerteten Leistungen des Kindes Einblick zu nehmen;&#10;d)  Einzelgespräche mit der Lehrperson führen zu können;&#10;e)  nach Absprache mit der Lehrperson Einblick in den Unterricht zu nehmen;&#10;f)   über Schulversuche und Reformen rechtzeitig informiert zu werden;&#10;g)  über Schulausfälle frühzeitig informiert zu werden;&#10;h)  während der obligatorischen Schulzeit in der Regel zumindest zu einer Elternzu-      sammenkunft pro Schuljahr eingeladen zu werden;&#10;i)   direkt oder über ihre Vereinigungen zu Rechtserlassen und Entwicklungen im Schul-      bereich, die für sie von besonderem Interesse sind, angehört zu werden."/>
</p:tagLst>
</file>

<file path=ppt/tags/tag265.xml><?xml version="1.0" encoding="utf-8"?>
<p:tagLst xmlns:a="http://schemas.openxmlformats.org/drawingml/2006/main" xmlns:r="http://schemas.openxmlformats.org/officeDocument/2006/relationships" xmlns:p="http://schemas.openxmlformats.org/presentationml/2006/main">
  <p:tag name="OFFICATWORKEXPRESSIONTAG" val="17. März 2016"/>
</p:tagLst>
</file>

<file path=ppt/tags/tag266.xml><?xml version="1.0" encoding="utf-8"?>
<p:tagLst xmlns:a="http://schemas.openxmlformats.org/drawingml/2006/main" xmlns:r="http://schemas.openxmlformats.org/officeDocument/2006/relationships" xmlns:p="http://schemas.openxmlformats.org/presentationml/2006/main">
  <p:tag name="OFFICATWORKEXPRESSIONTAG" val="Kurs für neue Mitglieder Schulrat"/>
</p:tagLst>
</file>

<file path=ppt/tags/tag267.xml><?xml version="1.0" encoding="utf-8"?>
<p:tagLst xmlns:a="http://schemas.openxmlformats.org/drawingml/2006/main" xmlns:r="http://schemas.openxmlformats.org/officeDocument/2006/relationships" xmlns:p="http://schemas.openxmlformats.org/presentationml/2006/main">
  <p:tag name="OFFICATWORKEXPRESSIONTAG" val="28"/>
</p:tagLst>
</file>

<file path=ppt/tags/tag268.xml><?xml version="1.0" encoding="utf-8"?>
<p:tagLst xmlns:a="http://schemas.openxmlformats.org/drawingml/2006/main" xmlns:r="http://schemas.openxmlformats.org/officeDocument/2006/relationships" xmlns:p="http://schemas.openxmlformats.org/presentationml/2006/main">
  <p:tag name="OFFICATWORKEXPRESSIONTAG" val="Rechte und Pflichten von Schülern und Eltern"/>
</p:tagLst>
</file>

<file path=ppt/tags/tag269.xml><?xml version="1.0" encoding="utf-8"?>
<p:tagLst xmlns:a="http://schemas.openxmlformats.org/drawingml/2006/main" xmlns:r="http://schemas.openxmlformats.org/officeDocument/2006/relationships" xmlns:p="http://schemas.openxmlformats.org/presentationml/2006/main">
  <p:tag name="OFFICATWORKEXPRESSIONTAG" val="17. März 2016"/>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70.xml><?xml version="1.0" encoding="utf-8"?>
<p:tagLst xmlns:a="http://schemas.openxmlformats.org/drawingml/2006/main" xmlns:r="http://schemas.openxmlformats.org/officeDocument/2006/relationships" xmlns:p="http://schemas.openxmlformats.org/presentationml/2006/main">
  <p:tag name="OFFICATWORKEXPRESSIONTAG" val="Kurs für neue Mitglieder Schulrat"/>
</p:tagLst>
</file>

<file path=ppt/tags/tag271.xml><?xml version="1.0" encoding="utf-8"?>
<p:tagLst xmlns:a="http://schemas.openxmlformats.org/drawingml/2006/main" xmlns:r="http://schemas.openxmlformats.org/officeDocument/2006/relationships" xmlns:p="http://schemas.openxmlformats.org/presentationml/2006/main">
  <p:tag name="OFFICATWORKEXPRESSIONTAG" val="29"/>
</p:tagLst>
</file>

<file path=ppt/tags/tag272.xml><?xml version="1.0" encoding="utf-8"?>
<p:tagLst xmlns:a="http://schemas.openxmlformats.org/drawingml/2006/main" xmlns:r="http://schemas.openxmlformats.org/officeDocument/2006/relationships" xmlns:p="http://schemas.openxmlformats.org/presentationml/2006/main">
  <p:tag name="OFFICATWORKEXPRESSIONTAG" val="Pflichten der Eltern (Art. 31SchV) &#10;&#10;Die Eltern sind verpflichtet,&#10;a)  ihr Kind zur Erfüllung der Schulpflicht anzuhalten;&#10;b)  für vorgesehene Beurlaubung frühzeitig um Bewilligung nachzusuchen sowie der     Lehrperson eine Selbstdispensation vorgängig anzuzeigen und für Absenzen unver-     unverzüglich den Grund hiefür mitzuteilen;&#10;c)  die gesetzlichen Bestimmungen über das Schulwesen zu befolgen;&#10;d)  mit der Schule und den Schuldiensten zusammenzuarbeiten;&#10;e)  die Zeugnisse ihrer Kinder einzusehen und zu unterzeichnen;&#10;f)   der Einladung der Lehrpersonen zu Beurteilungsgesprächen nachzukommen."/>
</p:tagLst>
</file>

<file path=ppt/tags/tag273.xml><?xml version="1.0" encoding="utf-8"?>
<p:tagLst xmlns:a="http://schemas.openxmlformats.org/drawingml/2006/main" xmlns:r="http://schemas.openxmlformats.org/officeDocument/2006/relationships" xmlns:p="http://schemas.openxmlformats.org/presentationml/2006/main">
  <p:tag name="OFFICATWORKEXPRESSIONTAG" val="Disziplinarmassnahmen (Artikel 51 SchG)"/>
</p:tagLst>
</file>

<file path=ppt/tags/tag274.xml><?xml version="1.0" encoding="utf-8"?>
<p:tagLst xmlns:a="http://schemas.openxmlformats.org/drawingml/2006/main" xmlns:r="http://schemas.openxmlformats.org/officeDocument/2006/relationships" xmlns:p="http://schemas.openxmlformats.org/presentationml/2006/main">
  <p:tag name="OFFICATWORKEXPRESSIONTAG" val="(1) Gegen Schülerinnen und Schüler, die schuldhaft die gesetzlichen oder reglementarischen Bestimmungen verletzen, indem sie insbesondere dem Unterricht fernbleiben, die Anordnungen der Lehrpersonen oder Schulinstanzen nicht befolgen oder den Unterricht stören, werden Disziplinarmassnahmen getroffen.&#10;&#10;(2) Die Disziplinarmassnahmen müssen erzieherischen Charakter haben.&#10;&#10;(3) Die schwerste Disziplinarmassnahme ist der Ausschluss aus der Schule. Während der ersten acht Jahre der obligatorischen Schulzeit ist der Ausschluss aus der Schule mit der Anordnung einer anderen geeigneten Schulung zu verbinden.&#10;p. m.: Zuständig für den Ausschluss ist der Schulrat. Die Verfahrensschritte sind einzuhalten und gut zu dokumentieren (Verweis mit Androhung). Allenfalls ist einer allfälligen Beschwerde die aufschiebende Wirkung zu entziehen.&#10;&#10;(4) Der Landrat regelt durch Verordnung die Massnahmen, die Zuständigkeit und das Verfahren in Disziplinarfragen."/>
</p:tagLst>
</file>

<file path=ppt/tags/tag275.xml><?xml version="1.0" encoding="utf-8"?>
<p:tagLst xmlns:a="http://schemas.openxmlformats.org/drawingml/2006/main" xmlns:r="http://schemas.openxmlformats.org/officeDocument/2006/relationships" xmlns:p="http://schemas.openxmlformats.org/presentationml/2006/main">
  <p:tag name="OFFICATWORKEXPRESSIONTAG" val="30"/>
</p:tagLst>
</file>

<file path=ppt/tags/tag276.xml><?xml version="1.0" encoding="utf-8"?>
<p:tagLst xmlns:a="http://schemas.openxmlformats.org/drawingml/2006/main" xmlns:r="http://schemas.openxmlformats.org/officeDocument/2006/relationships" xmlns:p="http://schemas.openxmlformats.org/presentationml/2006/main">
  <p:tag name="OFFICATWORKEXPRESSIONTAG" val="31"/>
</p:tagLst>
</file>

<file path=ppt/tags/tag277.xml><?xml version="1.0" encoding="utf-8"?>
<p:tagLst xmlns:a="http://schemas.openxmlformats.org/drawingml/2006/main" xmlns:r="http://schemas.openxmlformats.org/officeDocument/2006/relationships" xmlns:p="http://schemas.openxmlformats.org/presentationml/2006/main">
  <p:tag name="OFFICATWORKEXPRESSIONTAG" val="Jeder Massnahme geht ein Gespräch/eine Androhung voraus («rechtliches Gehör»).&#10;* = nach schriftlicher Vorwarnung (Ultimatum).&#10;Anordnungen durch die Lehrperson und Schulleitung sind endgültig.&#10;Verfügungen durch den Schulrat sind beschwerdefähig."/>
</p:tagLst>
</file>

<file path=ppt/tags/tag278.xml><?xml version="1.0" encoding="utf-8"?>
<p:tagLst xmlns:a="http://schemas.openxmlformats.org/drawingml/2006/main" xmlns:r="http://schemas.openxmlformats.org/officeDocument/2006/relationships" xmlns:p="http://schemas.openxmlformats.org/presentationml/2006/main">
  <p:tag name="OFFICATWORKEXPRESSIONTAG" val="Disziplinarmassnahmen"/>
</p:tagLst>
</file>

<file path=ppt/tags/tag279.xml><?xml version="1.0" encoding="utf-8"?>
<p:tagLst xmlns:a="http://schemas.openxmlformats.org/drawingml/2006/main" xmlns:r="http://schemas.openxmlformats.org/officeDocument/2006/relationships" xmlns:p="http://schemas.openxmlformats.org/presentationml/2006/main">
  <p:tag name="OFFICATWORKEXPRESSIONTAG" val="Urlaub und Absenzen"/>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80.xml><?xml version="1.0" encoding="utf-8"?>
<p:tagLst xmlns:a="http://schemas.openxmlformats.org/drawingml/2006/main" xmlns:r="http://schemas.openxmlformats.org/officeDocument/2006/relationships" xmlns:p="http://schemas.openxmlformats.org/presentationml/2006/main">
  <p:tag name="OFFICATWORKEXPRESSIONTAG" val="32"/>
</p:tagLst>
</file>

<file path=ppt/tags/tag281.xml><?xml version="1.0" encoding="utf-8"?>
<p:tagLst xmlns:a="http://schemas.openxmlformats.org/drawingml/2006/main" xmlns:r="http://schemas.openxmlformats.org/officeDocument/2006/relationships" xmlns:p="http://schemas.openxmlformats.org/presentationml/2006/main">
  <p:tag name="OFFICATWORKEXPRESSIONTAG" val="Artikel 25      Beurlaubung (Art. 28 ff. SchG)&#10;&#10;1   Als Beurlaubung gilt die bewilligte Abwesenheit von der Schule von mindestens einem   Schulhalbtag.&#10;2   Beurlaubungsgesuche sind zu begründen und den Lehrpersonen frühzeitig einzureichen.   Jede Lehrperson führt Kontrolle über die Beurlaubungen.&#10;3   Zuständig, Beurlaubung zu erteilen, sind:&#10;  a)  die Lehrperson für höchstens sechs Schulhalbtage pro Schuljahr;&#10;  b)  der Schulrat für mehr als sechs Schulhalbtage pro Schuljahr. Der Schulrat kann diese       Kompetenz ganz oder teilweise an das Schulratspräsidium, an einzelne Mitglieder des       Schulrates oder an die Schulleitung delegieren.&#10;4   Der Schulrat kann zudem eine Selbstdispensation durch die Eltern beschliessen, jedoch   höchstens vier Schulhalbtage pro Schuljahr.&#10;5   Der Erziehungsrat erlässt nähere Bestimmungen."/>
</p:tagLst>
</file>

<file path=ppt/tags/tag282.xml><?xml version="1.0" encoding="utf-8"?>
<p:tagLst xmlns:a="http://schemas.openxmlformats.org/drawingml/2006/main" xmlns:r="http://schemas.openxmlformats.org/officeDocument/2006/relationships" xmlns:p="http://schemas.openxmlformats.org/presentationml/2006/main">
  <p:tag name="OFFICATWORKEXPRESSIONTAG" val="Schulverordnung (RB 10.1115)"/>
</p:tagLst>
</file>

<file path=ppt/tags/tag283.xml><?xml version="1.0" encoding="utf-8"?>
<p:tagLst xmlns:a="http://schemas.openxmlformats.org/drawingml/2006/main" xmlns:r="http://schemas.openxmlformats.org/officeDocument/2006/relationships" xmlns:p="http://schemas.openxmlformats.org/presentationml/2006/main">
  <p:tag name="OFFICATWORKEXPRESSIONTAG" val="Urlaub und Absenzen"/>
</p:tagLst>
</file>

<file path=ppt/tags/tag284.xml><?xml version="1.0" encoding="utf-8"?>
<p:tagLst xmlns:a="http://schemas.openxmlformats.org/drawingml/2006/main" xmlns:r="http://schemas.openxmlformats.org/officeDocument/2006/relationships" xmlns:p="http://schemas.openxmlformats.org/presentationml/2006/main">
  <p:tag name="OFFICATWORKEXPRESSIONTAG" val="33"/>
</p:tagLst>
</file>

<file path=ppt/tags/tag285.xml><?xml version="1.0" encoding="utf-8"?>
<p:tagLst xmlns:a="http://schemas.openxmlformats.org/drawingml/2006/main" xmlns:r="http://schemas.openxmlformats.org/officeDocument/2006/relationships" xmlns:p="http://schemas.openxmlformats.org/presentationml/2006/main">
  <p:tag name="OFFICATWORKEXPRESSIONTAG" val="  "/>
</p:tagLst>
</file>

<file path=ppt/tags/tag286.xml><?xml version="1.0" encoding="utf-8"?>
<p:tagLst xmlns:a="http://schemas.openxmlformats.org/drawingml/2006/main" xmlns:r="http://schemas.openxmlformats.org/officeDocument/2006/relationships" xmlns:p="http://schemas.openxmlformats.org/presentationml/2006/main">
  <p:tag name="OFFICATWORKEXPRESSIONTAG" val="REGLEMENTüber die Absenzen und Beurlaubungen für Schülerinnen und Schüler (RB 10.1467)"/>
</p:tagLst>
</file>

<file path=ppt/tags/tag287.xml><?xml version="1.0" encoding="utf-8"?>
<p:tagLst xmlns:a="http://schemas.openxmlformats.org/drawingml/2006/main" xmlns:r="http://schemas.openxmlformats.org/officeDocument/2006/relationships" xmlns:p="http://schemas.openxmlformats.org/presentationml/2006/main">
  <p:tag name="OFFICATWORKEXPRESSIONTAG" val="Artikel 2&#10;Eltern müssen Absenzen unverzüglich der Lehrperson melden (mündlich/schriftlich)&#10;Absenzen von mehr als 5 Tagen müssen schriftlich begründet sein.&#10;Die Lehrperson kann auch bei kürzerer Absenz ein Arztzeugnis verlangen; &#10;Bei Absenz infolge Unfall, Krankheit kann die Lehrperson ausnahmsweise (wiederholte oder länger dauernde Absenz) ein Arztzeugnis verlangen&#10;Lehrperson leitet Unterlagen auf Ersuchen hin der SL respektive des SR zu.&#10;Bei fehlender Begründung gelten Absenzen von mehr als 3 Tagen als unentschuldigt."/>
</p:tagLst>
</file>

<file path=ppt/tags/tag288.xml><?xml version="1.0" encoding="utf-8"?>
<p:tagLst xmlns:a="http://schemas.openxmlformats.org/drawingml/2006/main" xmlns:r="http://schemas.openxmlformats.org/officeDocument/2006/relationships" xmlns:p="http://schemas.openxmlformats.org/presentationml/2006/main">
  <p:tag name="OFFICATWORKEXPRESSIONTAG" val="Artikel 3&#10;Über Beurlaubungen für den Schulanfang entscheidet der Schulrat auf Antrag und Begründung der Eltern."/>
</p:tagLst>
</file>

<file path=ppt/tags/tag289.xml><?xml version="1.0" encoding="utf-8"?>
<p:tagLst xmlns:a="http://schemas.openxmlformats.org/drawingml/2006/main" xmlns:r="http://schemas.openxmlformats.org/officeDocument/2006/relationships" xmlns:p="http://schemas.openxmlformats.org/presentationml/2006/main">
  <p:tag name="OFFICATWORKEXPRESSIONTAG" val="Artikel 4&#10;Beurlaubungen Alpzeit: Nur für familieneigene Betriebe (längstens bis Ende Schuljahr)."/>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90.xml><?xml version="1.0" encoding="utf-8"?>
<p:tagLst xmlns:a="http://schemas.openxmlformats.org/drawingml/2006/main" xmlns:r="http://schemas.openxmlformats.org/officeDocument/2006/relationships" xmlns:p="http://schemas.openxmlformats.org/presentationml/2006/main">
  <p:tag name="OFFICATWORKEXPRESSIONTAG" val="Urlaub und Absenzen"/>
</p:tagLst>
</file>

<file path=ppt/tags/tag291.xml><?xml version="1.0" encoding="utf-8"?>
<p:tagLst xmlns:a="http://schemas.openxmlformats.org/drawingml/2006/main" xmlns:r="http://schemas.openxmlformats.org/officeDocument/2006/relationships" xmlns:p="http://schemas.openxmlformats.org/presentationml/2006/main">
  <p:tag name="OFFICATWORKEXPRESSIONTAG" val="34"/>
</p:tagLst>
</file>

<file path=ppt/tags/tag292.xml><?xml version="1.0" encoding="utf-8"?>
<p:tagLst xmlns:a="http://schemas.openxmlformats.org/drawingml/2006/main" xmlns:r="http://schemas.openxmlformats.org/officeDocument/2006/relationships" xmlns:p="http://schemas.openxmlformats.org/presentationml/2006/main">
  <p:tag name="OFFICATWORKEXPRESSIONTAG" val="REGLEMENTüber die Absenzen und Beurlaubungen für Schülerinnen und Schüler (RB 10.1467)"/>
</p:tagLst>
</file>

<file path=ppt/tags/tag293.xml><?xml version="1.0" encoding="utf-8"?>
<p:tagLst xmlns:a="http://schemas.openxmlformats.org/drawingml/2006/main" xmlns:r="http://schemas.openxmlformats.org/officeDocument/2006/relationships" xmlns:p="http://schemas.openxmlformats.org/presentationml/2006/main">
  <p:tag name="OFFICATWORKEXPRESSIONTAG" val="Selbstdispensation (Artikel 11/12)&#10;Schulrat entscheidet betreffend Einführung&#10;Selbstdispensation muss nicht begründet werden.&#10;Zusammenhängender Bezug möglich; keine Übertragung aufs nächste Jahr&#10;Selbstdispensation anfangs Schuljahr nicht möglich&#10;Schulrat kann weitere Einschränkungen beschliessen"/>
</p:tagLst>
</file>

<file path=ppt/tags/tag294.xml><?xml version="1.0" encoding="utf-8"?>
<p:tagLst xmlns:a="http://schemas.openxmlformats.org/drawingml/2006/main" xmlns:r="http://schemas.openxmlformats.org/officeDocument/2006/relationships" xmlns:p="http://schemas.openxmlformats.org/presentationml/2006/main">
  <p:tag name="OFFICATWORKEXPRESSIONTAG" val="Unterricht in heimatlicher Sprache und Kultur (Artikel 8)&#10;Schülerinnen und Schüler dürfen Kurse besuchen&#10;max. halber Tag pro Woche (bei Überschneidungen mit Klassenunterricht)&#10;Unterrichtsbesuch/Noten werden im Zeugnis festgehalten (Abwesenheit aber nicht)"/>
</p:tagLst>
</file>

<file path=ppt/tags/tag295.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296.xml><?xml version="1.0" encoding="utf-8"?>
<p:tagLst xmlns:a="http://schemas.openxmlformats.org/drawingml/2006/main" xmlns:r="http://schemas.openxmlformats.org/officeDocument/2006/relationships" xmlns:p="http://schemas.openxmlformats.org/presentationml/2006/main">
  <p:tag name="OFFICATWORKEXPRESSIONTAG" val="23"/>
</p:tagLst>
</file>

<file path=ppt/tags/tag297.xml><?xml version="1.0" encoding="utf-8"?>
<p:tagLst xmlns:a="http://schemas.openxmlformats.org/drawingml/2006/main" xmlns:r="http://schemas.openxmlformats.org/officeDocument/2006/relationships" xmlns:p="http://schemas.openxmlformats.org/presentationml/2006/main">
  <p:tag name="OFFICATWORKEXPRESSIONTAG" val="36"/>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18.05.2017"/>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9.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1.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2.xml><?xml version="1.0" encoding="utf-8"?>
<p:tagLst xmlns:a="http://schemas.openxmlformats.org/drawingml/2006/main" xmlns:r="http://schemas.openxmlformats.org/officeDocument/2006/relationships" xmlns:p="http://schemas.openxmlformats.org/presentationml/2006/main">
  <p:tag name="OFFICATWORKEXPRESSIONTAG" val="Untertitel 1 einfügen Untertitel 2 einfügen"/>
</p:tagLst>
</file>

<file path=ppt/tags/tag5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5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6.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5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8.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59.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60.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1.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2.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4.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5.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6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6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6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6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Title&quot;)]]"/>
</p:tagLst>
</file>

<file path=ppt/tags/tag7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7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5.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7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Subtitle&quot;)]]"/>
</p:tagLst>
</file>

<file path=ppt/tags/tag8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2.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5.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8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8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8.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9.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9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91.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2.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6.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7.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8.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9.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heme/theme1.xml><?xml version="1.0" encoding="utf-8"?>
<a:theme xmlns:a="http://schemas.openxmlformats.org/drawingml/2006/main" name="kanton_uri_4_3">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_uri_4_3" id="{6A360CD6-30D5-423E-A24A-593913AA5CD3}" vid="{98C12159-060D-46F7-9892-E2FA934AF457}"/>
    </a:ext>
  </a:extLst>
</a:theme>
</file>

<file path=ppt/theme/theme2.xml><?xml version="1.0" encoding="utf-8"?>
<a:theme xmlns:a="http://schemas.openxmlformats.org/drawingml/2006/main" name="Inhalt Standard">
  <a:themeElements>
    <a:clrScheme name="Tabelle">
      <a:dk1>
        <a:srgbClr val="1D182C"/>
      </a:dk1>
      <a:lt1>
        <a:srgbClr val="D9D9D9"/>
      </a:lt1>
      <a:dk2>
        <a:srgbClr val="9B9B9B"/>
      </a:dk2>
      <a:lt2>
        <a:srgbClr val="FFF19F"/>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halt ohne gelben Balken">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kanton_uri_4_3">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_uri_4_3" id="{6A360CD6-30D5-423E-A24A-593913AA5CD3}" vid="{98C12159-060D-46F7-9892-E2FA934AF457}"/>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3785</Words>
  <Application>Microsoft Office PowerPoint</Application>
  <PresentationFormat>Bildschirmpräsentation (4:3)</PresentationFormat>
  <Paragraphs>606</Paragraphs>
  <Slides>43</Slides>
  <Notes>38</Notes>
  <HiddenSlides>5</HiddenSlides>
  <MMClips>0</MMClips>
  <ScaleCrop>false</ScaleCrop>
  <HeadingPairs>
    <vt:vector size="6" baseType="variant">
      <vt:variant>
        <vt:lpstr>Verwendete Schriftarten</vt:lpstr>
      </vt:variant>
      <vt:variant>
        <vt:i4>5</vt:i4>
      </vt:variant>
      <vt:variant>
        <vt:lpstr>Design</vt:lpstr>
      </vt:variant>
      <vt:variant>
        <vt:i4>5</vt:i4>
      </vt:variant>
      <vt:variant>
        <vt:lpstr>Folientitel</vt:lpstr>
      </vt:variant>
      <vt:variant>
        <vt:i4>43</vt:i4>
      </vt:variant>
    </vt:vector>
  </HeadingPairs>
  <TitlesOfParts>
    <vt:vector size="53" baseType="lpstr">
      <vt:lpstr>Arial</vt:lpstr>
      <vt:lpstr>Arial-BoldMT</vt:lpstr>
      <vt:lpstr>ArialMT</vt:lpstr>
      <vt:lpstr>Calibri</vt:lpstr>
      <vt:lpstr>Wingdings</vt:lpstr>
      <vt:lpstr>kanton_uri_4_3</vt:lpstr>
      <vt:lpstr>Inhalt Standard</vt:lpstr>
      <vt:lpstr>Inhalt ohne gelben Balken</vt:lpstr>
      <vt:lpstr>image</vt:lpstr>
      <vt:lpstr>1_kanton_uri_4_3</vt:lpstr>
      <vt:lpstr>PowerPoint-Präsentation</vt:lpstr>
      <vt:lpstr>Übersicht</vt:lpstr>
      <vt:lpstr>Besondere Förderung</vt:lpstr>
      <vt:lpstr>(Besondere Förderung)</vt:lpstr>
      <vt:lpstr>Besondere Förderung</vt:lpstr>
      <vt:lpstr>Besondere Förderung</vt:lpstr>
      <vt:lpstr>Inhalt</vt:lpstr>
      <vt:lpstr>Erziehungsrat – Verankerung in der Gesetzgebung</vt:lpstr>
      <vt:lpstr>Erziehungsrat – Verankerung in der Gesetzgebung</vt:lpstr>
      <vt:lpstr>Erziehungsrat – Verankerung in der Gesetzgebung</vt:lpstr>
      <vt:lpstr>Erziehungsrat – Verankerung in der Gesetzgebung</vt:lpstr>
      <vt:lpstr>Erziehungsrat – Verankerung in der Gesetzgebung</vt:lpstr>
      <vt:lpstr>Erziehungsrat – Verankerung in der Gesetzgebung</vt:lpstr>
      <vt:lpstr>PowerPoint-Präsentation</vt:lpstr>
      <vt:lpstr>Kantonale Schulaufsicht – Verankerung in der Gesetzgebung</vt:lpstr>
      <vt:lpstr>Erziehungsrat – Verankerung in der Gesetzgebung</vt:lpstr>
      <vt:lpstr>Kantonale Schulaufsicht – Verankerung in der Gesetzgebung</vt:lpstr>
      <vt:lpstr>Kantonale Schulaufsicht – Verankerung in der Gesetzgebung</vt:lpstr>
      <vt:lpstr>Kantonale Schulaufsicht – Verankerung in der Gesetzgebung</vt:lpstr>
      <vt:lpstr>Inhalt</vt:lpstr>
      <vt:lpstr>BKD – Gesetzliche Grundlagen </vt:lpstr>
      <vt:lpstr>BKD – Gesetzliche Grundlagen </vt:lpstr>
      <vt:lpstr>Amt für Volksschulen – Praxis</vt:lpstr>
      <vt:lpstr>Inhalt</vt:lpstr>
      <vt:lpstr>Schulrat – Gesetzliche Grundlagen</vt:lpstr>
      <vt:lpstr>PowerPoint-Präsentation</vt:lpstr>
      <vt:lpstr>Schulrat – Gesetzliche Grundlagen</vt:lpstr>
      <vt:lpstr>Schulrat – Gesetzliche Grundlagen</vt:lpstr>
      <vt:lpstr>Schulrat – Gesetzliche Grundlagen</vt:lpstr>
      <vt:lpstr>Inhalt</vt:lpstr>
      <vt:lpstr>Schulleitung – gesetzliche Grundlagen</vt:lpstr>
      <vt:lpstr>Schulleitung – gesetzliche Grundlagen</vt:lpstr>
      <vt:lpstr>Rechte und Pflichten von Schülern und Eltern</vt:lpstr>
      <vt:lpstr>Rechte und Pflichten von Schülern und Eltern</vt:lpstr>
      <vt:lpstr>Rechte und Pflichten von Schülern und Eltern</vt:lpstr>
      <vt:lpstr>Rechte und Pflichten von Schülern und Eltern</vt:lpstr>
      <vt:lpstr>Disziplinarmassnahmen</vt:lpstr>
      <vt:lpstr>Disziplinarmassnahmen</vt:lpstr>
      <vt:lpstr>Urlaub und Absenzen</vt:lpstr>
      <vt:lpstr>Urlaub und Absenzen</vt:lpstr>
      <vt:lpstr>Urlaub und Absenzen</vt:lpstr>
      <vt:lpstr>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Epp Daniela</dc:creator>
  <cp:lastModifiedBy>Zurfluh David</cp:lastModifiedBy>
  <cp:revision>156</cp:revision>
  <cp:lastPrinted>2022-03-25T10:42:19Z</cp:lastPrinted>
  <dcterms:created xsi:type="dcterms:W3CDTF">2012-10-30T16:07:25Z</dcterms:created>
  <dcterms:modified xsi:type="dcterms:W3CDTF">2024-04-22T13:26:01Z</dcterms:modified>
</cp:coreProperties>
</file>